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CB6C09-0439-4422-8875-CC294BE65A79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F30226-9610-4EA6-BEDC-FEF8A2F09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3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CAEF1-2B17-4B0D-A977-28D3DB5951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452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74CE2-0387-49E6-8D42-3597BFE05D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36A2FA-8902-4EC5-B41E-B03D8A321E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08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DF6294-6C58-4A5D-AF60-FE3C01FCB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712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E22DD-7728-417E-8B24-54BB15ED2D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380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A7AEB-F3A7-48BA-897A-EE8F9FC1E4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94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CC909-236F-413B-B850-8ECDB645E6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098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F17AF-3F5B-4296-AF3B-DC4D81973F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721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55F7E3-D0F1-4327-BB1B-87E2B0ACDF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B2E9D-44FE-4AFF-BDE7-18CC2E736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676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ir tit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0"/>
            <a:ext cx="527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F919-EB72-4B03-B0CD-BC349D55B060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E4F4-DE49-4DBA-92FC-B84E13AA4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086E-CD85-4B43-88C7-C54671806A31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924B-0FEB-457D-8AE2-A8E5E23C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CF36-41EF-4164-8D37-D5D1BAAC927A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C3DC-0F6E-4075-ADF5-46346A31B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BC45-3C7B-4FF1-B2ED-1A3512D39676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BF02-1D2E-40F3-A14A-049BCBB1B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 bwMode="auto">
          <a:xfrm>
            <a:off x="0" y="0"/>
            <a:ext cx="14763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anchor="b" anchorCtr="0"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A9AE-84C2-449A-8A64-D2D738BE202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F467-A4B7-4227-828F-D542DBA33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004D-56D6-41FA-B46C-52BBBD5821A6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550F-998C-4D80-92A8-4E9DAB66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3A64-7E8B-4559-B5BD-E36B0B9DBF35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F35F-25FD-4CB8-BDB6-F57C7641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C26C-D2FD-4A6B-A1AB-219D7D38A10F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A55F-4596-4189-84D4-D87262747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 bwMode="auto">
          <a:xfrm>
            <a:off x="0" y="0"/>
            <a:ext cx="14763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6F89-0C63-4957-BA96-1C4BBED1E6D4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8626-F81F-4D46-B36C-EFD8AF3AA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5F69-460A-4E7C-8B80-1BCF163044C4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D8AA-7844-4205-B238-FE22C4BF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A90-DEC2-4121-A95D-A5E5D9451CF9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90B5-2821-493F-9FF5-2C69C24E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936750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056E71-C0CD-4CE5-97E3-A2737CB2CAB9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406CCC-69C0-4C34-A57A-2F948230C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 bwMode="auto">
          <a:xfrm>
            <a:off x="7772400" y="3200400"/>
            <a:ext cx="137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 bwMode="auto">
          <a:xfrm>
            <a:off x="0" y="0"/>
            <a:ext cx="14763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9" r:id="rId3"/>
    <p:sldLayoutId id="2147483796" r:id="rId4"/>
    <p:sldLayoutId id="2147483795" r:id="rId5"/>
    <p:sldLayoutId id="2147483794" r:id="rId6"/>
    <p:sldLayoutId id="2147483800" r:id="rId7"/>
    <p:sldLayoutId id="2147483793" r:id="rId8"/>
    <p:sldLayoutId id="2147483792" r:id="rId9"/>
    <p:sldLayoutId id="2147483791" r:id="rId10"/>
    <p:sldLayoutId id="2147483790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10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600"/>
        </a:spcBef>
        <a:spcAft>
          <a:spcPct val="0"/>
        </a:spcAft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rtl="0" eaLnBrk="0" fontAlgn="base" hangingPunct="0">
        <a:spcBef>
          <a:spcPts val="1600"/>
        </a:spcBef>
        <a:spcAft>
          <a:spcPct val="0"/>
        </a:spcAft>
        <a:buSzPct val="60000"/>
        <a:buFont typeface="Wingdings" pitchFamily="2" charset="2"/>
        <a:buChar char="Ë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rtl="0" eaLnBrk="0" fontAlgn="base" hangingPunct="0">
        <a:spcBef>
          <a:spcPts val="1600"/>
        </a:spcBef>
        <a:spcAft>
          <a:spcPct val="0"/>
        </a:spcAft>
        <a:buSzPct val="70000"/>
        <a:buFont typeface="Wingdings" pitchFamily="2" charset="2"/>
        <a:buChar char="®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rtl="0" eaLnBrk="0" fontAlgn="base" hangingPunct="0">
        <a:spcBef>
          <a:spcPts val="1600"/>
        </a:spcBef>
        <a:spcAft>
          <a:spcPct val="0"/>
        </a:spcAft>
        <a:buSzPct val="60000"/>
        <a:buFont typeface="Wingdings" pitchFamily="2" charset="2"/>
        <a:buChar char="Ë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rtl="0" eaLnBrk="0" fontAlgn="base" hangingPunct="0">
        <a:spcBef>
          <a:spcPts val="1600"/>
        </a:spcBef>
        <a:spcAft>
          <a:spcPct val="0"/>
        </a:spcAft>
        <a:buSzPct val="70000"/>
        <a:buFont typeface="Wingdings" pitchFamily="2" charset="2"/>
        <a:buChar char="®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54102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verb </a:t>
            </a:r>
            <a:r>
              <a:rPr lang="en-US" i="1" dirty="0" err="1" smtClean="0"/>
              <a:t>piacere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04618"/>
            <a:ext cx="5257800" cy="1413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And indirect objects</a:t>
            </a:r>
            <a:endParaRPr lang="en-US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438400"/>
            <a:ext cx="39624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dirty="0" smtClean="0"/>
              <a:t>FINE</a:t>
            </a:r>
            <a:endParaRPr lang="en-US" sz="8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Grammar of </a:t>
            </a:r>
            <a:r>
              <a:rPr lang="en-US" i="1" dirty="0" err="1" smtClean="0"/>
              <a:t>piacere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The verb </a:t>
            </a:r>
            <a:r>
              <a:rPr lang="en-US" sz="2600" i="1" smtClean="0"/>
              <a:t>piacere</a:t>
            </a:r>
            <a:r>
              <a:rPr lang="en-US" sz="2600" smtClean="0"/>
              <a:t> is used to express like and dislike.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You are already familiar with this verb from expressions such as “ti piace” and “non mi piace.”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Literally, </a:t>
            </a:r>
            <a:r>
              <a:rPr lang="en-US" sz="2600" i="1" smtClean="0"/>
              <a:t>piacere</a:t>
            </a:r>
            <a:r>
              <a:rPr lang="en-US" sz="2600" smtClean="0"/>
              <a:t> does not mean “to like.” The literal meaning is “to be pleasing to.”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Example: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	   </a:t>
            </a:r>
            <a:r>
              <a:rPr lang="en-US" sz="2600" smtClean="0">
                <a:solidFill>
                  <a:srgbClr val="800000"/>
                </a:solidFill>
              </a:rPr>
              <a:t>Mi         </a:t>
            </a:r>
            <a:r>
              <a:rPr lang="en-US" sz="2600" b="1" smtClean="0">
                <a:solidFill>
                  <a:srgbClr val="800000"/>
                </a:solidFill>
              </a:rPr>
              <a:t>piace</a:t>
            </a:r>
            <a:r>
              <a:rPr lang="en-US" sz="2600" smtClean="0">
                <a:solidFill>
                  <a:srgbClr val="800000"/>
                </a:solidFill>
              </a:rPr>
              <a:t>        il gelato.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              	</a:t>
            </a:r>
            <a:r>
              <a:rPr lang="en-US" sz="2600" smtClean="0">
                <a:solidFill>
                  <a:srgbClr val="006600"/>
                </a:solidFill>
              </a:rPr>
              <a:t>To me </a:t>
            </a:r>
            <a:r>
              <a:rPr lang="en-US" sz="2600" b="1" smtClean="0">
                <a:solidFill>
                  <a:srgbClr val="006600"/>
                </a:solidFill>
              </a:rPr>
              <a:t>is pleasing </a:t>
            </a:r>
            <a:r>
              <a:rPr lang="en-US" sz="2600" smtClean="0">
                <a:solidFill>
                  <a:srgbClr val="006600"/>
                </a:solidFill>
              </a:rPr>
              <a:t>ice cream.</a:t>
            </a:r>
            <a:endParaRPr lang="en-US" sz="2600" smtClean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590801" y="54864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34594" y="5561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58594" y="54856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5181600" y="6019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rbel" pitchFamily="34" charset="0"/>
              </a:rPr>
              <a:t>subject</a:t>
            </a: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3810000" y="6019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rbel" pitchFamily="34" charset="0"/>
              </a:rPr>
              <a:t>verb</a:t>
            </a: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2286000" y="5943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rbel" pitchFamily="34" charset="0"/>
              </a:rPr>
              <a:t>indirect object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Indirect Objects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eaLnBrk="1" hangingPunct="1"/>
            <a:r>
              <a:rPr lang="en-US" sz="2400" i="1" smtClean="0"/>
              <a:t>Piacere</a:t>
            </a:r>
            <a:r>
              <a:rPr lang="en-US" sz="2400" smtClean="0"/>
              <a:t> is always used with an indirect object. This is to say that something (the subject) is pleasing </a:t>
            </a:r>
            <a:r>
              <a:rPr lang="en-US" sz="2400" b="1" i="1" smtClean="0"/>
              <a:t>to somebody </a:t>
            </a:r>
            <a:r>
              <a:rPr lang="en-US" sz="2400" smtClean="0"/>
              <a:t>(an indirect object).</a:t>
            </a:r>
          </a:p>
          <a:p>
            <a:pPr eaLnBrk="1" hangingPunct="1"/>
            <a:r>
              <a:rPr lang="en-US" sz="2400" smtClean="0"/>
              <a:t>The indirect object can be either a noun or a pronoun. </a:t>
            </a:r>
          </a:p>
          <a:p>
            <a:pPr eaLnBrk="1" hangingPunct="1"/>
            <a:r>
              <a:rPr lang="en-US" sz="2400" smtClean="0"/>
              <a:t>If the indirect object is a noun, it will be preceded by the Italian preposition </a:t>
            </a:r>
            <a:r>
              <a:rPr lang="en-US" sz="2400" b="1" i="1" smtClean="0"/>
              <a:t>a</a:t>
            </a:r>
            <a:r>
              <a:rPr lang="en-US" sz="2400" smtClean="0"/>
              <a:t> (meaning “to”).</a:t>
            </a:r>
          </a:p>
          <a:p>
            <a:pPr eaLnBrk="1" hangingPunct="1"/>
            <a:r>
              <a:rPr lang="en-US" sz="2400" smtClean="0"/>
              <a:t>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A Giovanna piace l’inverno.   </a:t>
            </a:r>
            <a:r>
              <a:rPr lang="en-US" sz="2400" smtClean="0">
                <a:solidFill>
                  <a:srgbClr val="006600"/>
                </a:solidFill>
              </a:rPr>
              <a:t>To Giovnna winter is pleasing.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</a:t>
            </a:r>
            <a:r>
              <a:rPr lang="en-US" sz="2400" smtClean="0">
                <a:solidFill>
                  <a:srgbClr val="800000"/>
                </a:solidFill>
              </a:rPr>
              <a:t>A mio fratello piace il calcio.   </a:t>
            </a:r>
            <a:r>
              <a:rPr lang="en-US" sz="2400" smtClean="0">
                <a:solidFill>
                  <a:srgbClr val="006600"/>
                </a:solidFill>
              </a:rPr>
              <a:t>To my brother soccer is pleasing.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Al bambino piace dormire.*    </a:t>
            </a:r>
            <a:r>
              <a:rPr lang="en-US" sz="2400" smtClean="0">
                <a:solidFill>
                  <a:srgbClr val="006600"/>
                </a:solidFill>
              </a:rPr>
              <a:t>To the child, to sleep is pleasing.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     *</a:t>
            </a:r>
            <a:r>
              <a:rPr lang="en-US" sz="2400" smtClean="0"/>
              <a:t>Notice that an infinitive verb can act as the subject of </a:t>
            </a:r>
            <a:r>
              <a:rPr lang="en-US" sz="2400" i="1" smtClean="0"/>
              <a:t>piacere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Indirect Object Pronouns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1752600"/>
            <a:ext cx="4419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</a:rPr>
              <a:t>mi</a:t>
            </a:r>
            <a:r>
              <a:rPr lang="en-US" sz="2800"/>
              <a:t> (to me)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ti</a:t>
            </a:r>
            <a:r>
              <a:rPr lang="en-US" sz="2800"/>
              <a:t> (to you, sing. inf.)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gli</a:t>
            </a:r>
            <a:r>
              <a:rPr lang="en-US" sz="2800"/>
              <a:t> (to him)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le</a:t>
            </a:r>
            <a:r>
              <a:rPr lang="en-US" sz="2800"/>
              <a:t> (to her)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Le</a:t>
            </a:r>
            <a:r>
              <a:rPr lang="en-US" sz="2800"/>
              <a:t> (to you, sing. form.)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1828800"/>
            <a:ext cx="3810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</a:rPr>
              <a:t>ci</a:t>
            </a:r>
            <a:r>
              <a:rPr lang="en-US" sz="2800"/>
              <a:t> (to us)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vi</a:t>
            </a:r>
            <a:r>
              <a:rPr lang="en-US" sz="2800"/>
              <a:t> (to you, pl.)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gli</a:t>
            </a:r>
            <a:r>
              <a:rPr lang="en-US" sz="2800"/>
              <a:t> (to them)</a:t>
            </a:r>
          </a:p>
          <a:p>
            <a:endParaRPr lang="en-US" sz="2800"/>
          </a:p>
          <a:p>
            <a:r>
              <a:rPr lang="en-US" sz="2800" b="1">
                <a:solidFill>
                  <a:srgbClr val="800000"/>
                </a:solidFill>
              </a:rPr>
              <a:t>*loro</a:t>
            </a:r>
            <a:r>
              <a:rPr lang="en-US" sz="2800"/>
              <a:t> (to them)</a:t>
            </a:r>
          </a:p>
          <a:p>
            <a:endParaRPr lang="en-US" sz="28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Present tense, </a:t>
            </a:r>
            <a:r>
              <a:rPr lang="en-US" dirty="0" smtClean="0"/>
              <a:t>singular </a:t>
            </a:r>
            <a:r>
              <a:rPr lang="en-US" dirty="0" smtClean="0"/>
              <a:t>and plural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The present tense singular is </a:t>
            </a:r>
            <a:r>
              <a:rPr lang="en-US" sz="2400" b="1" smtClean="0"/>
              <a:t>piace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The present tense plural is </a:t>
            </a:r>
            <a:r>
              <a:rPr lang="en-US" sz="2400" b="1" smtClean="0"/>
              <a:t>piacciono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Remember that whatever is pleasing is the subject of </a:t>
            </a:r>
            <a:r>
              <a:rPr lang="en-US" sz="2400" i="1" smtClean="0"/>
              <a:t>piacere</a:t>
            </a:r>
            <a:r>
              <a:rPr lang="en-US" sz="2400" smtClean="0"/>
              <a:t>.   The subject determines whether the verb is singular or plural.</a:t>
            </a:r>
          </a:p>
          <a:p>
            <a:pPr eaLnBrk="1" hangingPunct="1"/>
            <a:r>
              <a:rPr lang="en-US" sz="2400" smtClean="0"/>
              <a:t>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Mi </a:t>
            </a:r>
            <a:r>
              <a:rPr lang="en-US" sz="2400" b="1" smtClean="0">
                <a:solidFill>
                  <a:srgbClr val="800000"/>
                </a:solidFill>
              </a:rPr>
              <a:t>piace</a:t>
            </a:r>
            <a:r>
              <a:rPr lang="en-US" sz="2400" smtClean="0">
                <a:solidFill>
                  <a:srgbClr val="800000"/>
                </a:solidFill>
              </a:rPr>
              <a:t> questo libro.</a:t>
            </a:r>
            <a:r>
              <a:rPr lang="en-US" sz="2400" smtClean="0"/>
              <a:t>		 </a:t>
            </a:r>
            <a:r>
              <a:rPr lang="en-US" sz="2400" smtClean="0">
                <a:solidFill>
                  <a:srgbClr val="006600"/>
                </a:solidFill>
              </a:rPr>
              <a:t>I like this book.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Mi </a:t>
            </a:r>
            <a:r>
              <a:rPr lang="en-US" sz="2400" b="1" smtClean="0">
                <a:solidFill>
                  <a:srgbClr val="800000"/>
                </a:solidFill>
              </a:rPr>
              <a:t>piacciono</a:t>
            </a:r>
            <a:r>
              <a:rPr lang="en-US" sz="2400" smtClean="0">
                <a:solidFill>
                  <a:srgbClr val="800000"/>
                </a:solidFill>
              </a:rPr>
              <a:t> questi libri. 	   	</a:t>
            </a:r>
            <a:r>
              <a:rPr lang="en-US" sz="2400" smtClean="0">
                <a:solidFill>
                  <a:srgbClr val="006600"/>
                </a:solidFill>
              </a:rPr>
              <a:t>I like these books.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	</a:t>
            </a:r>
            <a:r>
              <a:rPr lang="en-US" sz="2400" smtClean="0">
                <a:solidFill>
                  <a:srgbClr val="800000"/>
                </a:solidFill>
              </a:rPr>
              <a:t>A Giovanna </a:t>
            </a:r>
            <a:r>
              <a:rPr lang="en-US" sz="2400" b="1" smtClean="0">
                <a:solidFill>
                  <a:srgbClr val="800000"/>
                </a:solidFill>
              </a:rPr>
              <a:t>piace </a:t>
            </a:r>
            <a:r>
              <a:rPr lang="en-US" sz="2400" smtClean="0">
                <a:solidFill>
                  <a:srgbClr val="800000"/>
                </a:solidFill>
              </a:rPr>
              <a:t>l’azzurro.</a:t>
            </a:r>
            <a:r>
              <a:rPr lang="en-US" sz="2400" smtClean="0"/>
              <a:t>	 </a:t>
            </a:r>
            <a:r>
              <a:rPr lang="en-US" sz="2400" smtClean="0">
                <a:solidFill>
                  <a:srgbClr val="006600"/>
                </a:solidFill>
              </a:rPr>
              <a:t>Giovanna likes light-blue.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A Giovanna </a:t>
            </a:r>
            <a:r>
              <a:rPr lang="en-US" sz="2400" b="1" smtClean="0">
                <a:solidFill>
                  <a:srgbClr val="800000"/>
                </a:solidFill>
              </a:rPr>
              <a:t>piacciono</a:t>
            </a:r>
            <a:r>
              <a:rPr lang="en-US" sz="2400" smtClean="0">
                <a:solidFill>
                  <a:srgbClr val="800000"/>
                </a:solidFill>
              </a:rPr>
              <a:t> tutti i colori. </a:t>
            </a:r>
            <a:r>
              <a:rPr lang="en-US" sz="2400" smtClean="0">
                <a:solidFill>
                  <a:srgbClr val="006600"/>
                </a:solidFill>
              </a:rPr>
              <a:t>Giovanna likes all colors.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Passato</a:t>
            </a:r>
            <a:r>
              <a:rPr lang="en-US" dirty="0" smtClean="0"/>
              <a:t> </a:t>
            </a:r>
            <a:r>
              <a:rPr lang="en-US" dirty="0" err="1" smtClean="0"/>
              <a:t>prossimo</a:t>
            </a:r>
            <a:r>
              <a:rPr lang="en-US" dirty="0" smtClean="0"/>
              <a:t> tense</a:t>
            </a:r>
            <a:r>
              <a:rPr lang="en-US" smtClean="0"/>
              <a:t>, </a:t>
            </a:r>
            <a:r>
              <a:rPr lang="en-US" smtClean="0"/>
              <a:t>singular </a:t>
            </a:r>
            <a:r>
              <a:rPr lang="en-US" dirty="0" smtClean="0"/>
              <a:t>and plural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In the passato prossimo, </a:t>
            </a:r>
            <a:r>
              <a:rPr lang="en-US" sz="2400" i="1" smtClean="0"/>
              <a:t>piacere</a:t>
            </a:r>
            <a:r>
              <a:rPr lang="en-US" sz="2400" smtClean="0"/>
              <a:t> is an “essere” verb. It agrees in number and gender with the subject, the thing that is liked.</a:t>
            </a:r>
          </a:p>
          <a:p>
            <a:pPr eaLnBrk="1" hangingPunct="1"/>
            <a:r>
              <a:rPr lang="en-US" sz="2400" smtClean="0"/>
              <a:t>The </a:t>
            </a:r>
            <a:r>
              <a:rPr lang="en-US" sz="2400" i="1" smtClean="0"/>
              <a:t>passato prossimo </a:t>
            </a:r>
            <a:r>
              <a:rPr lang="en-US" sz="2400" smtClean="0"/>
              <a:t>tense singular is </a:t>
            </a:r>
            <a:r>
              <a:rPr lang="en-US" sz="2400" b="1" smtClean="0"/>
              <a:t>è piaciuto/a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The </a:t>
            </a:r>
            <a:r>
              <a:rPr lang="en-US" sz="2400" i="1" smtClean="0"/>
              <a:t>passato prossimo</a:t>
            </a:r>
            <a:r>
              <a:rPr lang="en-US" sz="2400" smtClean="0"/>
              <a:t> tense plural is </a:t>
            </a:r>
            <a:r>
              <a:rPr lang="en-US" sz="2400" b="1" smtClean="0"/>
              <a:t>sono piacciuti/e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Mi </a:t>
            </a:r>
            <a:r>
              <a:rPr lang="en-US" sz="2400" b="1" smtClean="0">
                <a:solidFill>
                  <a:srgbClr val="800000"/>
                </a:solidFill>
              </a:rPr>
              <a:t>è piaciuto</a:t>
            </a:r>
            <a:r>
              <a:rPr lang="en-US" sz="2400" smtClean="0">
                <a:solidFill>
                  <a:srgbClr val="800000"/>
                </a:solidFill>
              </a:rPr>
              <a:t> il film.</a:t>
            </a:r>
            <a:r>
              <a:rPr lang="en-US" sz="2400" smtClean="0"/>
              <a:t>		</a:t>
            </a:r>
            <a:r>
              <a:rPr lang="en-US" sz="2400" smtClean="0">
                <a:solidFill>
                  <a:srgbClr val="006600"/>
                </a:solidFill>
              </a:rPr>
              <a:t>I liked the movie.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Mi sono </a:t>
            </a:r>
            <a:r>
              <a:rPr lang="en-US" sz="2400" b="1" smtClean="0">
                <a:solidFill>
                  <a:srgbClr val="800000"/>
                </a:solidFill>
              </a:rPr>
              <a:t>piaciute</a:t>
            </a:r>
            <a:r>
              <a:rPr lang="en-US" sz="2400" smtClean="0">
                <a:solidFill>
                  <a:srgbClr val="800000"/>
                </a:solidFill>
              </a:rPr>
              <a:t> le fragole.        	</a:t>
            </a:r>
            <a:r>
              <a:rPr lang="en-US" sz="2400" smtClean="0">
                <a:solidFill>
                  <a:srgbClr val="006600"/>
                </a:solidFill>
              </a:rPr>
              <a:t>I liked the strawberries.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	</a:t>
            </a:r>
            <a:r>
              <a:rPr lang="en-US" sz="2400" smtClean="0">
                <a:solidFill>
                  <a:srgbClr val="800000"/>
                </a:solidFill>
              </a:rPr>
              <a:t>A Paolo </a:t>
            </a:r>
            <a:r>
              <a:rPr lang="en-US" sz="2400" b="1" smtClean="0">
                <a:solidFill>
                  <a:srgbClr val="800000"/>
                </a:solidFill>
              </a:rPr>
              <a:t>è piaciuta </a:t>
            </a:r>
            <a:r>
              <a:rPr lang="en-US" sz="2400" smtClean="0">
                <a:solidFill>
                  <a:srgbClr val="800000"/>
                </a:solidFill>
              </a:rPr>
              <a:t>la musica.</a:t>
            </a:r>
            <a:r>
              <a:rPr lang="en-US" sz="2400" smtClean="0"/>
              <a:t>	</a:t>
            </a:r>
            <a:r>
              <a:rPr lang="en-US" sz="2400" smtClean="0">
                <a:solidFill>
                  <a:srgbClr val="006600"/>
                </a:solidFill>
              </a:rPr>
              <a:t>Paolo liked the music.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A Paolo </a:t>
            </a:r>
            <a:r>
              <a:rPr lang="en-US" sz="2400" b="1" smtClean="0">
                <a:solidFill>
                  <a:srgbClr val="800000"/>
                </a:solidFill>
              </a:rPr>
              <a:t>sono piaciuti</a:t>
            </a:r>
            <a:r>
              <a:rPr lang="en-US" sz="2400" smtClean="0">
                <a:solidFill>
                  <a:srgbClr val="800000"/>
                </a:solidFill>
              </a:rPr>
              <a:t> i tortellini.</a:t>
            </a:r>
            <a:r>
              <a:rPr lang="en-US" sz="2400" smtClean="0"/>
              <a:t> 	</a:t>
            </a:r>
            <a:r>
              <a:rPr lang="en-US" sz="2400" smtClean="0">
                <a:solidFill>
                  <a:srgbClr val="006600"/>
                </a:solidFill>
              </a:rPr>
              <a:t>Paolo liked the tortellini.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Imperfetto</a:t>
            </a:r>
            <a:r>
              <a:rPr lang="en-US" dirty="0" smtClean="0"/>
              <a:t> tense, </a:t>
            </a:r>
            <a:r>
              <a:rPr lang="en-US" dirty="0" err="1" smtClean="0"/>
              <a:t>singluar</a:t>
            </a:r>
            <a:r>
              <a:rPr lang="en-US" dirty="0" smtClean="0"/>
              <a:t> and plural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The imperfect tense singular is </a:t>
            </a:r>
            <a:r>
              <a:rPr lang="en-US" sz="2400" b="1" smtClean="0"/>
              <a:t>piaceva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The imperfect tense plural is </a:t>
            </a:r>
            <a:r>
              <a:rPr lang="en-US" sz="2400" b="1" smtClean="0"/>
              <a:t>piacevano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Remember that whatever is pleasing is the subject of </a:t>
            </a:r>
            <a:r>
              <a:rPr lang="en-US" sz="2400" i="1" smtClean="0"/>
              <a:t>piacere</a:t>
            </a:r>
            <a:r>
              <a:rPr lang="en-US" sz="2400" smtClean="0"/>
              <a:t>.   The subject determines whether the verb is singular or plural.</a:t>
            </a:r>
          </a:p>
          <a:p>
            <a:pPr eaLnBrk="1" hangingPunct="1"/>
            <a:r>
              <a:rPr lang="en-US" sz="2400" smtClean="0"/>
              <a:t>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Quando io ero piccolo, mi </a:t>
            </a:r>
            <a:r>
              <a:rPr lang="en-US" sz="2400" b="1" smtClean="0">
                <a:solidFill>
                  <a:srgbClr val="800000"/>
                </a:solidFill>
              </a:rPr>
              <a:t>piaceva</a:t>
            </a:r>
            <a:r>
              <a:rPr lang="en-US" sz="2400" smtClean="0">
                <a:solidFill>
                  <a:srgbClr val="800000"/>
                </a:solidFill>
              </a:rPr>
              <a:t> l’inverno.</a:t>
            </a:r>
            <a:r>
              <a:rPr lang="en-US" sz="2400" smtClean="0"/>
              <a:t>		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6600"/>
                </a:solidFill>
              </a:rPr>
              <a:t>         When I was little, I liked the winter. (singular)</a:t>
            </a:r>
            <a:r>
              <a:rPr lang="en-US" sz="2400" smtClean="0"/>
              <a:t>    </a:t>
            </a:r>
            <a:endParaRPr lang="en-US" sz="240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800000"/>
                </a:solidFill>
              </a:rPr>
              <a:t>A Giovanna </a:t>
            </a:r>
            <a:r>
              <a:rPr lang="en-US" sz="2400" b="1" smtClean="0">
                <a:solidFill>
                  <a:srgbClr val="800000"/>
                </a:solidFill>
              </a:rPr>
              <a:t>piacevano</a:t>
            </a:r>
            <a:r>
              <a:rPr lang="en-US" sz="2400" smtClean="0">
                <a:solidFill>
                  <a:srgbClr val="800000"/>
                </a:solidFill>
              </a:rPr>
              <a:t> le fragole. </a:t>
            </a:r>
            <a:r>
              <a:rPr lang="en-US" sz="24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</a:t>
            </a:r>
            <a:r>
              <a:rPr lang="en-US" sz="2400" smtClean="0">
                <a:solidFill>
                  <a:srgbClr val="006600"/>
                </a:solidFill>
              </a:rPr>
              <a:t>Giovanna used to like strawberries. (plural)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 of </a:t>
            </a:r>
            <a:r>
              <a:rPr lang="en-US" i="1" dirty="0" err="1" smtClean="0"/>
              <a:t>piacere</a:t>
            </a:r>
            <a:r>
              <a:rPr lang="en-US" dirty="0" smtClean="0"/>
              <a:t> in the </a:t>
            </a:r>
            <a:r>
              <a:rPr lang="en-US" dirty="0" err="1" smtClean="0"/>
              <a:t>presente</a:t>
            </a:r>
            <a:r>
              <a:rPr lang="en-US" dirty="0" smtClean="0"/>
              <a:t>, </a:t>
            </a:r>
            <a:r>
              <a:rPr lang="en-US" dirty="0" err="1" smtClean="0"/>
              <a:t>passato</a:t>
            </a:r>
            <a:r>
              <a:rPr lang="en-US" dirty="0" smtClean="0"/>
              <a:t> </a:t>
            </a:r>
            <a:r>
              <a:rPr lang="en-US" dirty="0" err="1" smtClean="0"/>
              <a:t>prossimo</a:t>
            </a:r>
            <a:r>
              <a:rPr lang="en-US" dirty="0" smtClean="0"/>
              <a:t>, and </a:t>
            </a:r>
            <a:r>
              <a:rPr lang="en-US" dirty="0" err="1" smtClean="0"/>
              <a:t>imperfetto</a:t>
            </a:r>
            <a:r>
              <a:rPr lang="en-US" dirty="0" smtClean="0"/>
              <a:t> tenses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7432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Present</a:t>
            </a:r>
          </a:p>
          <a:p>
            <a:endParaRPr lang="en-US" sz="2400"/>
          </a:p>
          <a:p>
            <a:r>
              <a:rPr lang="en-US" sz="2400"/>
              <a:t>piace</a:t>
            </a:r>
          </a:p>
          <a:p>
            <a:r>
              <a:rPr lang="en-US" sz="2400"/>
              <a:t>piacciono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2743200"/>
            <a:ext cx="358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Passato Prossimo</a:t>
            </a:r>
          </a:p>
          <a:p>
            <a:endParaRPr lang="en-US" sz="2400"/>
          </a:p>
          <a:p>
            <a:r>
              <a:rPr lang="en-US" sz="2400">
                <a:latin typeface="Trebuchet MS" pitchFamily="34" charset="0"/>
              </a:rPr>
              <a:t>è piaciuto/a</a:t>
            </a:r>
          </a:p>
          <a:p>
            <a:r>
              <a:rPr lang="en-US" sz="2400">
                <a:latin typeface="Trebuchet MS" pitchFamily="34" charset="0"/>
              </a:rPr>
              <a:t>sono piaciuti/e</a:t>
            </a:r>
            <a:endParaRPr lang="en-US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0" y="26670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Imperfetto</a:t>
            </a:r>
          </a:p>
          <a:p>
            <a:endParaRPr lang="en-US" sz="2400"/>
          </a:p>
          <a:p>
            <a:r>
              <a:rPr lang="en-US" sz="2400"/>
              <a:t>piaceva</a:t>
            </a:r>
          </a:p>
          <a:p>
            <a:r>
              <a:rPr lang="en-US" sz="2400"/>
              <a:t>piacevano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negative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Normally, sentences are made negative by adding </a:t>
            </a:r>
            <a:r>
              <a:rPr lang="en-US" sz="2400" b="1" i="1" smtClean="0"/>
              <a:t>“non”</a:t>
            </a:r>
            <a:r>
              <a:rPr lang="en-US" sz="2400" smtClean="0"/>
              <a:t> before the form of the verb </a:t>
            </a:r>
            <a:r>
              <a:rPr lang="en-US" sz="2400" i="1" smtClean="0"/>
              <a:t>piacere</a:t>
            </a:r>
            <a:r>
              <a:rPr lang="en-US" sz="2400" smtClean="0"/>
              <a:t>:</a:t>
            </a:r>
            <a:endParaRPr lang="en-US" sz="2400" smtClean="0">
              <a:solidFill>
                <a:srgbClr val="800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800000"/>
                </a:solidFill>
              </a:rPr>
              <a:t>A Giovanna non piace l’inverno.</a:t>
            </a:r>
          </a:p>
          <a:p>
            <a:pPr eaLnBrk="1" hangingPunct="1"/>
            <a:r>
              <a:rPr lang="en-US" sz="2400" smtClean="0">
                <a:solidFill>
                  <a:srgbClr val="800000"/>
                </a:solidFill>
              </a:rPr>
              <a:t>A mio fratello non piace il calcio.</a:t>
            </a:r>
          </a:p>
          <a:p>
            <a:pPr eaLnBrk="1" hangingPunct="1"/>
            <a:r>
              <a:rPr lang="en-US" sz="2400" smtClean="0">
                <a:solidFill>
                  <a:srgbClr val="800000"/>
                </a:solidFill>
              </a:rPr>
              <a:t>Al bambino non piace dormire.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In the case of an indirect object pronoun, sentences are made negative by adding </a:t>
            </a:r>
            <a:r>
              <a:rPr lang="en-US" sz="2400" b="1" i="1" smtClean="0"/>
              <a:t>“non”</a:t>
            </a:r>
            <a:r>
              <a:rPr lang="en-US" sz="2400" smtClean="0"/>
              <a:t> before the indirect object pronoun:</a:t>
            </a:r>
            <a:endParaRPr lang="en-US" sz="2400" smtClean="0">
              <a:solidFill>
                <a:srgbClr val="800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800000"/>
                </a:solidFill>
              </a:rPr>
              <a:t>Non mi piace il gelato.</a:t>
            </a:r>
          </a:p>
          <a:p>
            <a:pPr eaLnBrk="1" hangingPunct="1"/>
            <a:r>
              <a:rPr lang="en-US" sz="2400" smtClean="0">
                <a:solidFill>
                  <a:srgbClr val="800000"/>
                </a:solidFill>
              </a:rPr>
              <a:t>Non ti piace ballare?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132</TotalTime>
  <Words>448</Words>
  <Application>Microsoft Office PowerPoint</Application>
  <PresentationFormat>On-screen Show (4:3)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Trebuchet MS</vt:lpstr>
      <vt:lpstr>Wingdings</vt:lpstr>
      <vt:lpstr>Air</vt:lpstr>
      <vt:lpstr>The verb piacere</vt:lpstr>
      <vt:lpstr>Grammar of piacere</vt:lpstr>
      <vt:lpstr>Indirect Objects </vt:lpstr>
      <vt:lpstr>Indirect Object Pronouns</vt:lpstr>
      <vt:lpstr>Present tense, singular and plural</vt:lpstr>
      <vt:lpstr>Passato prossimo tense, singular and plural</vt:lpstr>
      <vt:lpstr>Imperfetto tense, singluar and plural</vt:lpstr>
      <vt:lpstr>Review of piacere in the presente, passato prossimo, and imperfetto tenses</vt:lpstr>
      <vt:lpstr>The negative</vt:lpstr>
      <vt:lpstr>FINE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verb piacere</dc:title>
  <dc:creator>Diane</dc:creator>
  <cp:lastModifiedBy>Lagioia, Lorenz C</cp:lastModifiedBy>
  <cp:revision>23</cp:revision>
  <dcterms:created xsi:type="dcterms:W3CDTF">2009-12-09T14:43:40Z</dcterms:created>
  <dcterms:modified xsi:type="dcterms:W3CDTF">2014-01-05T20:26:12Z</dcterms:modified>
</cp:coreProperties>
</file>