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  <p:sldMasterId id="2147483760" r:id="rId2"/>
  </p:sldMasterIdLst>
  <p:notesMasterIdLst>
    <p:notesMasterId r:id="rId33"/>
  </p:notesMasterIdLst>
  <p:sldIdLst>
    <p:sldId id="256" r:id="rId3"/>
    <p:sldId id="258" r:id="rId4"/>
    <p:sldId id="257" r:id="rId5"/>
    <p:sldId id="259" r:id="rId6"/>
    <p:sldId id="272" r:id="rId7"/>
    <p:sldId id="271" r:id="rId8"/>
    <p:sldId id="260" r:id="rId9"/>
    <p:sldId id="273" r:id="rId10"/>
    <p:sldId id="274" r:id="rId11"/>
    <p:sldId id="261" r:id="rId12"/>
    <p:sldId id="266" r:id="rId13"/>
    <p:sldId id="264" r:id="rId14"/>
    <p:sldId id="267" r:id="rId15"/>
    <p:sldId id="275" r:id="rId16"/>
    <p:sldId id="276" r:id="rId17"/>
    <p:sldId id="279" r:id="rId18"/>
    <p:sldId id="278" r:id="rId19"/>
    <p:sldId id="277" r:id="rId20"/>
    <p:sldId id="281" r:id="rId21"/>
    <p:sldId id="280" r:id="rId22"/>
    <p:sldId id="268" r:id="rId23"/>
    <p:sldId id="269" r:id="rId24"/>
    <p:sldId id="283" r:id="rId25"/>
    <p:sldId id="284" r:id="rId26"/>
    <p:sldId id="285" r:id="rId27"/>
    <p:sldId id="286" r:id="rId28"/>
    <p:sldId id="287" r:id="rId29"/>
    <p:sldId id="289" r:id="rId30"/>
    <p:sldId id="288" r:id="rId31"/>
    <p:sldId id="282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B7A2D-EDC3-41A7-BDAC-4CCC77B7CE9E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146457-16FB-4A48-AA9C-2F04BBA3C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46457-16FB-4A48-AA9C-2F04BBA3C0E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46457-16FB-4A48-AA9C-2F04BBA3C0E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46457-16FB-4A48-AA9C-2F04BBA3C0E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46457-16FB-4A48-AA9C-2F04BBA3C0E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46457-16FB-4A48-AA9C-2F04BBA3C0E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46457-16FB-4A48-AA9C-2F04BBA3C0E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46457-16FB-4A48-AA9C-2F04BBA3C0E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46457-16FB-4A48-AA9C-2F04BBA3C0E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46457-16FB-4A48-AA9C-2F04BBA3C0E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46457-16FB-4A48-AA9C-2F04BBA3C0E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46457-16FB-4A48-AA9C-2F04BBA3C0E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46457-16FB-4A48-AA9C-2F04BBA3C0E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46457-16FB-4A48-AA9C-2F04BBA3C0E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46457-16FB-4A48-AA9C-2F04BBA3C0E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46457-16FB-4A48-AA9C-2F04BBA3C0E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46457-16FB-4A48-AA9C-2F04BBA3C0E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46457-16FB-4A48-AA9C-2F04BBA3C0E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46457-16FB-4A48-AA9C-2F04BBA3C0E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46457-16FB-4A48-AA9C-2F04BBA3C0E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46457-16FB-4A48-AA9C-2F04BBA3C0E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46457-16FB-4A48-AA9C-2F04BBA3C0E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46457-16FB-4A48-AA9C-2F04BBA3C0E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46457-16FB-4A48-AA9C-2F04BBA3C0E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46457-16FB-4A48-AA9C-2F04BBA3C0E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46457-16FB-4A48-AA9C-2F04BBA3C0E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12D44-5B43-4504-96ED-6FC011414E98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12D44-5B43-4504-96ED-6FC011414E98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46457-16FB-4A48-AA9C-2F04BBA3C0E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12D44-5B43-4504-96ED-6FC011414E98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12D44-5B43-4504-96ED-6FC011414E98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86753-CFD5-462E-9D30-A07CE18221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10/10/2011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2E6F9-6213-49FE-A50D-CC51CFB218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86753-CFD5-462E-9D30-A07CE18221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10/10/2011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2E6F9-6213-49FE-A50D-CC51CFB218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86753-CFD5-462E-9D30-A07CE18221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10/10/2011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2E6F9-6213-49FE-A50D-CC51CFB218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E46E0-A68F-4E78-8995-5640EA75CAA2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A81E7F5-9EE1-47DB-9FAD-0421F22A6B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E46E0-A68F-4E78-8995-5640EA75CAA2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1E7F5-9EE1-47DB-9FAD-0421F22A6B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E46E0-A68F-4E78-8995-5640EA75CAA2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A81E7F5-9EE1-47DB-9FAD-0421F22A6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E46E0-A68F-4E78-8995-5640EA75CAA2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1E7F5-9EE1-47DB-9FAD-0421F22A6B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E46E0-A68F-4E78-8995-5640EA75CAA2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1E7F5-9EE1-47DB-9FAD-0421F22A6B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E46E0-A68F-4E78-8995-5640EA75CAA2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1E7F5-9EE1-47DB-9FAD-0421F22A6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E46E0-A68F-4E78-8995-5640EA75CAA2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1E7F5-9EE1-47DB-9FAD-0421F22A6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E46E0-A68F-4E78-8995-5640EA75CAA2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1E7F5-9EE1-47DB-9FAD-0421F22A6B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86753-CFD5-462E-9D30-A07CE18221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10/10/2011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2E6F9-6213-49FE-A50D-CC51CFB218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E46E0-A68F-4E78-8995-5640EA75CAA2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A81E7F5-9EE1-47DB-9FAD-0421F22A6B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E46E0-A68F-4E78-8995-5640EA75CAA2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1E7F5-9EE1-47DB-9FAD-0421F22A6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E46E0-A68F-4E78-8995-5640EA75CAA2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1E7F5-9EE1-47DB-9FAD-0421F22A6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86753-CFD5-462E-9D30-A07CE18221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10/10/2011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2E6F9-6213-49FE-A50D-CC51CFB218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86753-CFD5-462E-9D30-A07CE18221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10/10/2011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2E6F9-6213-49FE-A50D-CC51CFB218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86753-CFD5-462E-9D30-A07CE18221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10/10/2011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2E6F9-6213-49FE-A50D-CC51CFB218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86753-CFD5-462E-9D30-A07CE18221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10/10/2011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2E6F9-6213-49FE-A50D-CC51CFB218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86753-CFD5-462E-9D30-A07CE18221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10/10/2011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2E6F9-6213-49FE-A50D-CC51CFB218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86753-CFD5-462E-9D30-A07CE18221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10/10/2011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2E6F9-6213-49FE-A50D-CC51CFB218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86753-CFD5-462E-9D30-A07CE18221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10/10/2011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2E6F9-6213-49FE-A50D-CC51CFB218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86753-CFD5-462E-9D30-A07CE18221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10/10/2011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2E6F9-6213-49FE-A50D-CC51CFB218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1B86753-CFD5-462E-9D30-A07CE18221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10/10/2011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152E6F9-6213-49FE-A50D-CC51CFB218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4191000"/>
            <a:ext cx="6172200" cy="990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past tense in Italian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752600"/>
            <a:ext cx="8382000" cy="15240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Il </a:t>
            </a:r>
            <a:r>
              <a:rPr lang="en-US" sz="5400" dirty="0" err="1" smtClean="0"/>
              <a:t>Passato</a:t>
            </a:r>
            <a:r>
              <a:rPr lang="en-US" sz="5400" dirty="0" smtClean="0"/>
              <a:t> </a:t>
            </a:r>
            <a:r>
              <a:rPr lang="en-US" sz="5400" dirty="0" err="1" smtClean="0"/>
              <a:t>Prossimo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E</a:t>
            </a:r>
            <a:r>
              <a:rPr lang="en-US" sz="3200" dirty="0" smtClean="0"/>
              <a:t>xample:</a:t>
            </a:r>
            <a:r>
              <a:rPr lang="en-US" sz="3200" u="sng" dirty="0" smtClean="0"/>
              <a:t>  </a:t>
            </a:r>
            <a:br>
              <a:rPr lang="en-US" sz="3200" u="sng" dirty="0" smtClean="0"/>
            </a:br>
            <a:r>
              <a:rPr lang="en-US" sz="3200" u="sng" dirty="0" smtClean="0"/>
              <a:t>An  </a:t>
            </a:r>
            <a:r>
              <a:rPr lang="en-US" sz="3200" u="sng" dirty="0" smtClean="0">
                <a:solidFill>
                  <a:srgbClr val="002060"/>
                </a:solidFill>
              </a:rPr>
              <a:t>–</a:t>
            </a:r>
            <a:r>
              <a:rPr lang="en-US" sz="3200" i="1" u="sng" dirty="0" smtClean="0">
                <a:solidFill>
                  <a:srgbClr val="002060"/>
                </a:solidFill>
              </a:rPr>
              <a:t>ere</a:t>
            </a:r>
            <a:r>
              <a:rPr lang="en-US" sz="3200" u="sng" dirty="0" smtClean="0">
                <a:solidFill>
                  <a:srgbClr val="002060"/>
                </a:solidFill>
              </a:rPr>
              <a:t>  </a:t>
            </a:r>
            <a:r>
              <a:rPr lang="en-US" sz="3200" u="sng" dirty="0" smtClean="0"/>
              <a:t>verb in the </a:t>
            </a:r>
            <a:r>
              <a:rPr lang="en-US" sz="3200" i="1" u="sng" dirty="0" err="1" smtClean="0"/>
              <a:t>passato</a:t>
            </a:r>
            <a:r>
              <a:rPr lang="en-US" sz="3200" i="1" u="sng" dirty="0" smtClean="0"/>
              <a:t> </a:t>
            </a:r>
            <a:r>
              <a:rPr lang="en-US" sz="3200" i="1" u="sng" dirty="0" err="1" smtClean="0"/>
              <a:t>prossimo</a:t>
            </a:r>
            <a:endParaRPr lang="en-US" sz="3200" i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533400" y="2895600"/>
            <a:ext cx="1143000" cy="32305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io</a:t>
            </a:r>
            <a:r>
              <a:rPr lang="en-US" dirty="0" smtClean="0"/>
              <a:t>)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tu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lui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(lei)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4191000" y="2895600"/>
            <a:ext cx="1219200" cy="28495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noi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voi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loro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4294967295"/>
          </p:nvPr>
        </p:nvSpPr>
        <p:spPr>
          <a:xfrm>
            <a:off x="2590800" y="1600200"/>
            <a:ext cx="4038600" cy="6397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800" i="1" dirty="0" err="1" smtClean="0">
                <a:solidFill>
                  <a:srgbClr val="C00000"/>
                </a:solidFill>
              </a:rPr>
              <a:t>vendere</a:t>
            </a:r>
            <a:r>
              <a:rPr lang="en-US" sz="2800" smtClean="0"/>
              <a:t>  –  </a:t>
            </a:r>
            <a:r>
              <a:rPr lang="en-US" sz="2800" dirty="0" smtClean="0"/>
              <a:t>to sell 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447800" y="28956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h</a:t>
            </a:r>
            <a:r>
              <a:rPr lang="en-US" sz="2400" dirty="0" smtClean="0">
                <a:solidFill>
                  <a:srgbClr val="C00000"/>
                </a:solidFill>
              </a:rPr>
              <a:t>o </a:t>
            </a:r>
            <a:r>
              <a:rPr lang="en-US" sz="2400" dirty="0" err="1" smtClean="0">
                <a:solidFill>
                  <a:srgbClr val="C00000"/>
                </a:solidFill>
              </a:rPr>
              <a:t>venduto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0" y="40386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h</a:t>
            </a:r>
            <a:r>
              <a:rPr lang="en-US" sz="2400" dirty="0" err="1" smtClean="0">
                <a:solidFill>
                  <a:srgbClr val="C00000"/>
                </a:solidFill>
              </a:rPr>
              <a:t>ai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venduto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0" y="5257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h</a:t>
            </a:r>
            <a:r>
              <a:rPr lang="en-US" sz="2400" dirty="0" smtClean="0">
                <a:solidFill>
                  <a:srgbClr val="C00000"/>
                </a:solidFill>
              </a:rPr>
              <a:t>a </a:t>
            </a:r>
            <a:r>
              <a:rPr lang="en-US" sz="2400" dirty="0" err="1" smtClean="0">
                <a:solidFill>
                  <a:srgbClr val="C00000"/>
                </a:solidFill>
              </a:rPr>
              <a:t>venduto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0" y="28956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a</a:t>
            </a:r>
            <a:r>
              <a:rPr lang="en-US" sz="2400" dirty="0" err="1" smtClean="0">
                <a:solidFill>
                  <a:srgbClr val="C00000"/>
                </a:solidFill>
              </a:rPr>
              <a:t>bbiamo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venduto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10200" y="39624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a</a:t>
            </a:r>
            <a:r>
              <a:rPr lang="en-US" sz="2400" dirty="0" err="1" smtClean="0">
                <a:solidFill>
                  <a:srgbClr val="C00000"/>
                </a:solidFill>
              </a:rPr>
              <a:t>vete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venduto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10200" y="51054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h</a:t>
            </a:r>
            <a:r>
              <a:rPr lang="en-US" sz="2400" dirty="0" err="1" smtClean="0">
                <a:solidFill>
                  <a:srgbClr val="C00000"/>
                </a:solidFill>
              </a:rPr>
              <a:t>anno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venduto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iane\AppData\Local\Microsoft\Windows\Temporary Internet Files\Content.IE5\02L3O9M0\MCj0358803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629400" y="3048000"/>
            <a:ext cx="2029461" cy="3581401"/>
          </a:xfrm>
          <a:prstGeom prst="rect">
            <a:avLst/>
          </a:prstGeom>
          <a:noFill/>
        </p:spPr>
      </p:pic>
      <p:pic>
        <p:nvPicPr>
          <p:cNvPr id="3075" name="Picture 3" descr="C:\Users\Diane\AppData\Local\Microsoft\Windows\Temporary Internet Files\Content.IE5\04MKUFRY\MCj0440655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685800" y="457200"/>
            <a:ext cx="1905000" cy="1905000"/>
          </a:xfrm>
          <a:prstGeom prst="rect">
            <a:avLst/>
          </a:prstGeom>
          <a:noFill/>
        </p:spPr>
      </p:pic>
      <p:sp>
        <p:nvSpPr>
          <p:cNvPr id="4" name="Rounded Rectangular Callout 3"/>
          <p:cNvSpPr/>
          <p:nvPr/>
        </p:nvSpPr>
        <p:spPr>
          <a:xfrm>
            <a:off x="457200" y="3200400"/>
            <a:ext cx="3962400" cy="3048000"/>
          </a:xfrm>
          <a:prstGeom prst="wedgeRoundRectCallout">
            <a:avLst>
              <a:gd name="adj1" fmla="val -16564"/>
              <a:gd name="adj2" fmla="val -7165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Sono</a:t>
            </a:r>
            <a:r>
              <a:rPr lang="en-US" sz="2400" dirty="0" smtClean="0"/>
              <a:t> </a:t>
            </a:r>
            <a:r>
              <a:rPr lang="en-US" sz="2400" dirty="0" err="1" smtClean="0"/>
              <a:t>triste</a:t>
            </a:r>
            <a:r>
              <a:rPr lang="en-US" sz="2400" dirty="0" smtClean="0"/>
              <a:t> </a:t>
            </a:r>
            <a:r>
              <a:rPr lang="en-US" sz="2400" dirty="0" err="1" smtClean="0"/>
              <a:t>perchè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006600"/>
                </a:solidFill>
              </a:rPr>
              <a:t>ho </a:t>
            </a:r>
            <a:r>
              <a:rPr lang="en-US" sz="2400" b="1" dirty="0" err="1" smtClean="0">
                <a:solidFill>
                  <a:srgbClr val="006600"/>
                </a:solidFill>
              </a:rPr>
              <a:t>perduto</a:t>
            </a:r>
            <a:r>
              <a:rPr lang="en-US" sz="2400" dirty="0" smtClean="0"/>
              <a:t> </a:t>
            </a:r>
            <a:r>
              <a:rPr lang="en-US" sz="2400" dirty="0" err="1" smtClean="0"/>
              <a:t>il</a:t>
            </a:r>
            <a:r>
              <a:rPr lang="en-US" sz="2400" dirty="0" smtClean="0"/>
              <a:t> </a:t>
            </a:r>
            <a:r>
              <a:rPr lang="en-US" sz="2400" dirty="0" err="1" smtClean="0"/>
              <a:t>mio</a:t>
            </a:r>
            <a:r>
              <a:rPr lang="en-US" sz="2400" dirty="0" smtClean="0"/>
              <a:t> </a:t>
            </a:r>
            <a:r>
              <a:rPr lang="en-US" sz="2400" dirty="0" err="1" smtClean="0"/>
              <a:t>cappello</a:t>
            </a:r>
            <a:r>
              <a:rPr lang="en-US" sz="2400" dirty="0" smtClean="0"/>
              <a:t> </a:t>
            </a:r>
            <a:r>
              <a:rPr lang="en-US" sz="2400" dirty="0" err="1" smtClean="0"/>
              <a:t>favorito</a:t>
            </a:r>
            <a:r>
              <a:rPr lang="en-US" sz="2400" dirty="0" smtClean="0"/>
              <a:t> </a:t>
            </a:r>
            <a:r>
              <a:rPr lang="en-US" sz="2400" dirty="0" err="1" smtClean="0"/>
              <a:t>nella</a:t>
            </a:r>
            <a:r>
              <a:rPr lang="en-US" sz="2400" dirty="0" smtClean="0"/>
              <a:t> </a:t>
            </a:r>
            <a:r>
              <a:rPr lang="en-US" sz="2400" dirty="0" err="1" smtClean="0"/>
              <a:t>strada</a:t>
            </a:r>
            <a:r>
              <a:rPr lang="en-US" sz="2400" dirty="0" smtClean="0"/>
              <a:t> </a:t>
            </a:r>
            <a:r>
              <a:rPr lang="en-US" sz="2400" dirty="0" err="1" smtClean="0"/>
              <a:t>ieri</a:t>
            </a:r>
            <a:r>
              <a:rPr lang="en-US" sz="2400" dirty="0" smtClean="0"/>
              <a:t>.</a:t>
            </a:r>
          </a:p>
          <a:p>
            <a:pPr algn="ctr"/>
            <a:r>
              <a:rPr lang="en-US" sz="2400" b="1" dirty="0" smtClean="0">
                <a:solidFill>
                  <a:srgbClr val="006600"/>
                </a:solidFill>
              </a:rPr>
              <a:t>Ho </a:t>
            </a:r>
            <a:r>
              <a:rPr lang="en-US" sz="2400" b="1" dirty="0" err="1" smtClean="0">
                <a:solidFill>
                  <a:srgbClr val="006600"/>
                </a:solidFill>
              </a:rPr>
              <a:t>cercato</a:t>
            </a:r>
            <a:r>
              <a:rPr lang="en-US" sz="2400" b="1" dirty="0" smtClean="0">
                <a:solidFill>
                  <a:srgbClr val="006600"/>
                </a:solidFill>
              </a:rPr>
              <a:t> </a:t>
            </a:r>
            <a:r>
              <a:rPr lang="en-US" sz="2400" dirty="0" err="1" smtClean="0"/>
              <a:t>dapertutto</a:t>
            </a:r>
            <a:r>
              <a:rPr lang="en-US" sz="2400" dirty="0" smtClean="0"/>
              <a:t>, ma non </a:t>
            </a:r>
            <a:r>
              <a:rPr lang="en-US" sz="2400" b="1" dirty="0" smtClean="0">
                <a:solidFill>
                  <a:srgbClr val="006600"/>
                </a:solidFill>
              </a:rPr>
              <a:t>ho </a:t>
            </a:r>
            <a:r>
              <a:rPr lang="en-US" sz="2400" b="1" dirty="0" err="1" smtClean="0">
                <a:solidFill>
                  <a:srgbClr val="006600"/>
                </a:solidFill>
              </a:rPr>
              <a:t>potuto</a:t>
            </a:r>
            <a:r>
              <a:rPr lang="en-US" sz="2400" b="1" dirty="0" smtClean="0">
                <a:solidFill>
                  <a:srgbClr val="006600"/>
                </a:solidFill>
              </a:rPr>
              <a:t> </a:t>
            </a:r>
            <a:r>
              <a:rPr lang="en-US" sz="2400" dirty="0" err="1" smtClean="0"/>
              <a:t>trovarlo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6" name="Cloud Callout 5"/>
          <p:cNvSpPr/>
          <p:nvPr/>
        </p:nvSpPr>
        <p:spPr>
          <a:xfrm>
            <a:off x="3810000" y="228600"/>
            <a:ext cx="4953000" cy="2209800"/>
          </a:xfrm>
          <a:prstGeom prst="cloudCallout">
            <a:avLst>
              <a:gd name="adj1" fmla="val 20027"/>
              <a:gd name="adj2" fmla="val 919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Tutti</a:t>
            </a:r>
            <a:r>
              <a:rPr lang="en-US" sz="2400" dirty="0" smtClean="0"/>
              <a:t> mi </a:t>
            </a:r>
            <a:r>
              <a:rPr lang="en-US" sz="2400" dirty="0" err="1" smtClean="0"/>
              <a:t>guardano</a:t>
            </a:r>
            <a:r>
              <a:rPr lang="en-US" sz="2400" dirty="0" smtClean="0"/>
              <a:t> con </a:t>
            </a:r>
            <a:r>
              <a:rPr lang="en-US" sz="2400" dirty="0" err="1" smtClean="0"/>
              <a:t>questo</a:t>
            </a:r>
            <a:r>
              <a:rPr lang="en-US" sz="2400" dirty="0" smtClean="0"/>
              <a:t> </a:t>
            </a:r>
            <a:r>
              <a:rPr lang="en-US" sz="2400" dirty="0" err="1" smtClean="0"/>
              <a:t>bel</a:t>
            </a:r>
            <a:r>
              <a:rPr lang="en-US" sz="2400" dirty="0" smtClean="0"/>
              <a:t> </a:t>
            </a:r>
            <a:r>
              <a:rPr lang="en-US" sz="2400" dirty="0" err="1" smtClean="0"/>
              <a:t>cappello</a:t>
            </a:r>
            <a:r>
              <a:rPr lang="en-US" sz="2400" dirty="0" smtClean="0"/>
              <a:t> </a:t>
            </a:r>
            <a:r>
              <a:rPr lang="en-US" sz="2400" dirty="0" err="1" smtClean="0"/>
              <a:t>bianco</a:t>
            </a:r>
            <a:r>
              <a:rPr lang="en-US" sz="2400" dirty="0" smtClean="0"/>
              <a:t> </a:t>
            </a:r>
            <a:r>
              <a:rPr lang="en-US" sz="2400" dirty="0" err="1" smtClean="0"/>
              <a:t>che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006600"/>
                </a:solidFill>
              </a:rPr>
              <a:t>ho </a:t>
            </a:r>
            <a:r>
              <a:rPr lang="en-US" sz="2400" b="1" dirty="0" err="1" smtClean="0">
                <a:solidFill>
                  <a:srgbClr val="006600"/>
                </a:solidFill>
              </a:rPr>
              <a:t>trovato</a:t>
            </a:r>
            <a:r>
              <a:rPr lang="en-US" sz="2400" dirty="0" smtClean="0"/>
              <a:t>  </a:t>
            </a:r>
            <a:r>
              <a:rPr lang="en-US" sz="2400" dirty="0" err="1" smtClean="0"/>
              <a:t>nella</a:t>
            </a:r>
            <a:r>
              <a:rPr lang="en-US" sz="2400" dirty="0" smtClean="0"/>
              <a:t> </a:t>
            </a:r>
            <a:r>
              <a:rPr lang="en-US" sz="2400" dirty="0" err="1" smtClean="0"/>
              <a:t>strada</a:t>
            </a:r>
            <a:r>
              <a:rPr lang="en-US" sz="2400" dirty="0" smtClean="0"/>
              <a:t>. Come </a:t>
            </a:r>
            <a:r>
              <a:rPr lang="en-US" sz="2400" dirty="0" err="1" smtClean="0"/>
              <a:t>sono</a:t>
            </a:r>
            <a:r>
              <a:rPr lang="en-US" sz="2400" dirty="0" smtClean="0"/>
              <a:t> </a:t>
            </a:r>
            <a:r>
              <a:rPr lang="en-US" sz="2400" dirty="0" err="1" smtClean="0"/>
              <a:t>bello</a:t>
            </a:r>
            <a:r>
              <a:rPr lang="en-US" sz="2400" dirty="0" smtClean="0"/>
              <a:t>! </a:t>
            </a:r>
            <a:endParaRPr lang="en-US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685800" y="304800"/>
            <a:ext cx="7696200" cy="685800"/>
          </a:xfrm>
        </p:spPr>
        <p:txBody>
          <a:bodyPr>
            <a:normAutofit/>
          </a:bodyPr>
          <a:lstStyle/>
          <a:p>
            <a:pPr algn="l"/>
            <a:r>
              <a:rPr lang="en-US" sz="3600" dirty="0" err="1" smtClean="0"/>
              <a:t>Scrivete</a:t>
            </a:r>
            <a:r>
              <a:rPr lang="en-US" sz="3600" dirty="0" smtClean="0"/>
              <a:t> </a:t>
            </a:r>
            <a:r>
              <a:rPr lang="en-US" sz="3600" dirty="0" err="1" smtClean="0"/>
              <a:t>nel</a:t>
            </a:r>
            <a:r>
              <a:rPr lang="en-US" sz="3600" dirty="0" smtClean="0"/>
              <a:t> </a:t>
            </a:r>
            <a:r>
              <a:rPr lang="en-US" sz="3600" dirty="0" err="1" smtClean="0"/>
              <a:t>passato</a:t>
            </a:r>
            <a:r>
              <a:rPr lang="en-US" sz="3600" dirty="0" smtClean="0"/>
              <a:t> </a:t>
            </a:r>
            <a:r>
              <a:rPr lang="en-US" sz="3600" dirty="0" err="1" smtClean="0"/>
              <a:t>prossimo</a:t>
            </a:r>
            <a:r>
              <a:rPr lang="en-US" sz="3600" dirty="0" smtClean="0"/>
              <a:t>:</a:t>
            </a:r>
            <a:endParaRPr lang="en-US" sz="3600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3749040" cy="54102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dirty="0" err="1" smtClean="0"/>
              <a:t>Tu</a:t>
            </a:r>
            <a:r>
              <a:rPr lang="en-US" sz="2800" dirty="0" smtClean="0"/>
              <a:t> / dare</a:t>
            </a:r>
          </a:p>
          <a:p>
            <a:pPr marL="514350" indent="-514350">
              <a:buAutoNum type="arabicPeriod"/>
            </a:pPr>
            <a:r>
              <a:rPr lang="en-US" sz="2800" dirty="0" err="1" smtClean="0"/>
              <a:t>Noi</a:t>
            </a:r>
            <a:r>
              <a:rPr lang="en-US" sz="2800" dirty="0" smtClean="0"/>
              <a:t> / </a:t>
            </a:r>
            <a:r>
              <a:rPr lang="en-US" sz="2800" dirty="0" err="1" smtClean="0"/>
              <a:t>capire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err="1" smtClean="0"/>
              <a:t>Voi</a:t>
            </a:r>
            <a:r>
              <a:rPr lang="en-US" sz="2800" dirty="0" smtClean="0"/>
              <a:t> / </a:t>
            </a:r>
            <a:r>
              <a:rPr lang="en-US" sz="2800" dirty="0" err="1" smtClean="0"/>
              <a:t>ballare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smtClean="0"/>
              <a:t>Lei / </a:t>
            </a:r>
            <a:r>
              <a:rPr lang="en-US" sz="2800" dirty="0" err="1" smtClean="0"/>
              <a:t>seguire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err="1" smtClean="0"/>
              <a:t>Voi</a:t>
            </a:r>
            <a:r>
              <a:rPr lang="en-US" sz="2800" dirty="0" smtClean="0"/>
              <a:t> / </a:t>
            </a:r>
            <a:r>
              <a:rPr lang="en-US" sz="2800" dirty="0" err="1" smtClean="0"/>
              <a:t>vendere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err="1" smtClean="0"/>
              <a:t>Loro</a:t>
            </a:r>
            <a:r>
              <a:rPr lang="en-US" sz="2800" dirty="0" smtClean="0"/>
              <a:t> / </a:t>
            </a:r>
            <a:r>
              <a:rPr lang="en-US" sz="2800" dirty="0" err="1" smtClean="0"/>
              <a:t>giocare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smtClean="0"/>
              <a:t>Io / </a:t>
            </a:r>
            <a:r>
              <a:rPr lang="en-US" sz="2800" dirty="0" err="1" smtClean="0"/>
              <a:t>ricevere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err="1" smtClean="0"/>
              <a:t>Loro</a:t>
            </a:r>
            <a:r>
              <a:rPr lang="en-US" sz="2800" dirty="0" smtClean="0"/>
              <a:t> / </a:t>
            </a:r>
            <a:r>
              <a:rPr lang="en-US" sz="2800" dirty="0" err="1" smtClean="0"/>
              <a:t>studiare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err="1" smtClean="0"/>
              <a:t>Tu</a:t>
            </a:r>
            <a:r>
              <a:rPr lang="en-US" sz="2800" dirty="0" smtClean="0"/>
              <a:t> / </a:t>
            </a:r>
            <a:r>
              <a:rPr lang="en-US" sz="2800" dirty="0" err="1" smtClean="0"/>
              <a:t>lavorare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err="1" smtClean="0"/>
              <a:t>Lui</a:t>
            </a:r>
            <a:r>
              <a:rPr lang="en-US" sz="2800" dirty="0" smtClean="0"/>
              <a:t> / </a:t>
            </a:r>
            <a:r>
              <a:rPr lang="en-US" sz="2800" dirty="0" err="1" smtClean="0"/>
              <a:t>finire</a:t>
            </a:r>
            <a:endParaRPr lang="en-US" sz="2800" dirty="0" smtClean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"/>
          </p:nvPr>
        </p:nvSpPr>
        <p:spPr>
          <a:xfrm>
            <a:off x="4114800" y="1447800"/>
            <a:ext cx="4568190" cy="51816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______</a:t>
            </a:r>
            <a:r>
              <a:rPr lang="en-US" sz="2800" dirty="0" err="1" smtClean="0"/>
              <a:t>dato</a:t>
            </a:r>
            <a:r>
              <a:rPr lang="en-US" sz="2800" dirty="0" smtClean="0"/>
              <a:t>__________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smtClean="0"/>
              <a:t>________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smtClean="0"/>
              <a:t>___________________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___________________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___________________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___________________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___________________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___________________</a:t>
            </a:r>
          </a:p>
          <a:p>
            <a:pPr marL="514350" indent="-514350">
              <a:buAutoNum type="arabicPeriod"/>
            </a:pPr>
            <a:r>
              <a:rPr lang="en-US" sz="2800" u="sng" dirty="0" smtClean="0"/>
              <a:t>_____ </a:t>
            </a:r>
            <a:r>
              <a:rPr lang="en-US" sz="2800" u="sng" dirty="0" err="1" smtClean="0"/>
              <a:t>lavorato</a:t>
            </a:r>
            <a:r>
              <a:rPr lang="en-US" sz="2800" dirty="0" smtClean="0"/>
              <a:t>_____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smtClean="0"/>
              <a:t>___________________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181600" y="13716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hai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19050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181600" y="24384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avete</a:t>
            </a:r>
            <a:r>
              <a:rPr lang="en-US" sz="2800" dirty="0" smtClean="0"/>
              <a:t> </a:t>
            </a:r>
            <a:r>
              <a:rPr lang="en-US" sz="2800" dirty="0" err="1" smtClean="0"/>
              <a:t>ballato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181600" y="28956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ha </a:t>
            </a:r>
            <a:r>
              <a:rPr lang="en-US" sz="2800" dirty="0" err="1" smtClean="0"/>
              <a:t>seguito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181600" y="34290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avete</a:t>
            </a:r>
            <a:r>
              <a:rPr lang="en-US" sz="2800" dirty="0" smtClean="0"/>
              <a:t> </a:t>
            </a:r>
            <a:r>
              <a:rPr lang="en-US" sz="2800" dirty="0" err="1" smtClean="0"/>
              <a:t>venduto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181600" y="39624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hanno</a:t>
            </a:r>
            <a:r>
              <a:rPr lang="en-US" sz="2800" dirty="0" smtClean="0"/>
              <a:t> </a:t>
            </a:r>
            <a:r>
              <a:rPr lang="en-US" sz="2800" dirty="0" err="1" smtClean="0"/>
              <a:t>giocato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181600" y="44196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ho </a:t>
            </a:r>
            <a:r>
              <a:rPr lang="en-US" sz="2800" dirty="0" err="1" smtClean="0"/>
              <a:t>ricevuto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5105400" y="49530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hanno</a:t>
            </a:r>
            <a:r>
              <a:rPr lang="en-US" sz="2800" dirty="0" smtClean="0"/>
              <a:t> </a:t>
            </a:r>
            <a:r>
              <a:rPr lang="en-US" sz="2800" dirty="0" err="1" smtClean="0"/>
              <a:t>studiato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5105400" y="54102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5181600" y="59436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ha </a:t>
            </a:r>
            <a:r>
              <a:rPr lang="en-US" sz="2800" dirty="0" err="1" smtClean="0"/>
              <a:t>finito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5181600" y="19050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abbiamo</a:t>
            </a:r>
            <a:r>
              <a:rPr lang="en-US" sz="2800" dirty="0" smtClean="0"/>
              <a:t> </a:t>
            </a:r>
            <a:r>
              <a:rPr lang="en-US" sz="2800" dirty="0" err="1" smtClean="0"/>
              <a:t>capito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5105400" y="54864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hai</a:t>
            </a:r>
            <a:endParaRPr 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20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7772400" cy="1524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</a:t>
            </a:r>
            <a:r>
              <a:rPr lang="en-US" sz="2400" i="1" dirty="0" err="1" smtClean="0"/>
              <a:t>passato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prossimo</a:t>
            </a:r>
            <a:endParaRPr lang="en-US" sz="2400" i="1" dirty="0" smtClean="0"/>
          </a:p>
          <a:p>
            <a:r>
              <a:rPr lang="en-US" sz="2400" dirty="0" smtClean="0"/>
              <a:t>with </a:t>
            </a:r>
            <a:r>
              <a:rPr lang="en-US" sz="2400" i="1" dirty="0" err="1" smtClean="0"/>
              <a:t>essere</a:t>
            </a:r>
            <a:r>
              <a:rPr lang="en-US" sz="2400" i="1" dirty="0" smtClean="0"/>
              <a:t> </a:t>
            </a:r>
          </a:p>
          <a:p>
            <a:r>
              <a:rPr lang="en-US" sz="2400" dirty="0" smtClean="0"/>
              <a:t>and regular past participles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676400"/>
            <a:ext cx="8382000" cy="12954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Part Two</a:t>
            </a:r>
            <a:endParaRPr lang="en-US" sz="4800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</a:rPr>
              <a:t>The helping verb </a:t>
            </a:r>
            <a:r>
              <a:rPr lang="en-US" sz="3600" b="1" i="1" dirty="0" err="1" smtClean="0">
                <a:solidFill>
                  <a:srgbClr val="006600"/>
                </a:solidFill>
              </a:rPr>
              <a:t>essere</a:t>
            </a:r>
            <a:endParaRPr lang="en-US" sz="3600" b="1" i="1" dirty="0">
              <a:solidFill>
                <a:srgbClr val="00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Most Italian verbs form the </a:t>
            </a:r>
            <a:r>
              <a:rPr lang="en-US" i="1" dirty="0" err="1" smtClean="0"/>
              <a:t>passato</a:t>
            </a:r>
            <a:r>
              <a:rPr lang="en-US" i="1" dirty="0" smtClean="0"/>
              <a:t> </a:t>
            </a:r>
            <a:r>
              <a:rPr lang="en-US" i="1" dirty="0" err="1" smtClean="0"/>
              <a:t>prossimo</a:t>
            </a:r>
            <a:r>
              <a:rPr lang="en-US" i="1" dirty="0" smtClean="0"/>
              <a:t> </a:t>
            </a:r>
            <a:r>
              <a:rPr lang="en-US" dirty="0" smtClean="0"/>
              <a:t>with the helping verb </a:t>
            </a:r>
            <a:r>
              <a:rPr lang="en-US" i="1" dirty="0" err="1" smtClean="0"/>
              <a:t>avere</a:t>
            </a:r>
            <a:r>
              <a:rPr lang="en-US" dirty="0" smtClean="0"/>
              <a:t>, as you have already seen: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           Io ho </a:t>
            </a:r>
            <a:r>
              <a:rPr lang="en-US" b="1" dirty="0" err="1" smtClean="0">
                <a:solidFill>
                  <a:srgbClr val="C00000"/>
                </a:solidFill>
              </a:rPr>
              <a:t>parlato</a:t>
            </a:r>
            <a:r>
              <a:rPr lang="en-US" b="1" dirty="0" smtClean="0">
                <a:solidFill>
                  <a:srgbClr val="C00000"/>
                </a:solidFill>
              </a:rPr>
              <a:t>.</a:t>
            </a:r>
            <a:r>
              <a:rPr lang="en-US" dirty="0" smtClean="0"/>
              <a:t>	 	  I spoke; I have spoken.	</a:t>
            </a:r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b="1" dirty="0" err="1" smtClean="0">
                <a:solidFill>
                  <a:srgbClr val="C00000"/>
                </a:solidFill>
              </a:rPr>
              <a:t>Noi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abbiamo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finito</a:t>
            </a:r>
            <a:r>
              <a:rPr lang="en-US" b="1" dirty="0" smtClean="0">
                <a:solidFill>
                  <a:srgbClr val="C00000"/>
                </a:solidFill>
              </a:rPr>
              <a:t>. 	  </a:t>
            </a:r>
            <a:r>
              <a:rPr lang="en-US" dirty="0" smtClean="0"/>
              <a:t>We finished; we have finished.</a:t>
            </a:r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b="1" dirty="0" err="1" smtClean="0">
                <a:solidFill>
                  <a:srgbClr val="C00000"/>
                </a:solidFill>
              </a:rPr>
              <a:t>Loro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hanno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veduto</a:t>
            </a:r>
            <a:r>
              <a:rPr lang="en-US" b="1" dirty="0" smtClean="0">
                <a:solidFill>
                  <a:srgbClr val="C00000"/>
                </a:solidFill>
              </a:rPr>
              <a:t>. </a:t>
            </a:r>
            <a:r>
              <a:rPr lang="en-US" dirty="0" smtClean="0"/>
              <a:t>	  They saw; they have seen.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 smaller number of verbs must use the helping verb </a:t>
            </a:r>
            <a:r>
              <a:rPr lang="en-US" i="1" dirty="0" err="1" smtClean="0"/>
              <a:t>essere</a:t>
            </a:r>
            <a:r>
              <a:rPr lang="en-US" dirty="0" smtClean="0"/>
              <a:t> instead.</a:t>
            </a:r>
          </a:p>
          <a:p>
            <a:r>
              <a:rPr lang="en-US" dirty="0" smtClean="0"/>
              <a:t>While these “</a:t>
            </a:r>
            <a:r>
              <a:rPr lang="en-US" i="1" dirty="0" err="1" smtClean="0"/>
              <a:t>essere</a:t>
            </a:r>
            <a:r>
              <a:rPr lang="en-US" dirty="0" smtClean="0"/>
              <a:t>” verbs are a small group, they include some very common verbs.</a:t>
            </a:r>
          </a:p>
          <a:p>
            <a:r>
              <a:rPr lang="en-US" dirty="0" smtClean="0"/>
              <a:t>In addition, all reflexive verbs uses </a:t>
            </a:r>
            <a:r>
              <a:rPr lang="en-US" i="1" dirty="0" err="1" smtClean="0"/>
              <a:t>essere</a:t>
            </a:r>
            <a:r>
              <a:rPr lang="en-US" dirty="0" smtClean="0"/>
              <a:t> as their helping verb.</a:t>
            </a:r>
          </a:p>
          <a:p>
            <a:r>
              <a:rPr lang="en-US" dirty="0" smtClean="0"/>
              <a:t>You will have to remember which are the “</a:t>
            </a:r>
            <a:r>
              <a:rPr lang="en-US" i="1" dirty="0" err="1" smtClean="0"/>
              <a:t>essere</a:t>
            </a:r>
            <a:r>
              <a:rPr lang="en-US" dirty="0" smtClean="0"/>
              <a:t>” verbs. </a:t>
            </a:r>
            <a:endParaRPr lang="en-US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6600"/>
                </a:solidFill>
              </a:rPr>
              <a:t>The“</a:t>
            </a:r>
            <a:r>
              <a:rPr lang="en-US" b="1" i="1" dirty="0" err="1" smtClean="0">
                <a:solidFill>
                  <a:srgbClr val="006600"/>
                </a:solidFill>
              </a:rPr>
              <a:t>essere</a:t>
            </a:r>
            <a:r>
              <a:rPr lang="en-US" b="1" dirty="0" smtClean="0">
                <a:solidFill>
                  <a:srgbClr val="006600"/>
                </a:solidFill>
              </a:rPr>
              <a:t>” verbs are…</a:t>
            </a:r>
            <a:endParaRPr lang="en-US" b="1" dirty="0">
              <a:solidFill>
                <a:srgbClr val="0066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4114800" cy="4572000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andare</a:t>
            </a:r>
            <a:r>
              <a:rPr lang="en-US" sz="2800" dirty="0" smtClean="0"/>
              <a:t>	- to go</a:t>
            </a:r>
          </a:p>
          <a:p>
            <a:r>
              <a:rPr lang="en-US" sz="2800" dirty="0" err="1" smtClean="0"/>
              <a:t>arrivare</a:t>
            </a:r>
            <a:r>
              <a:rPr lang="en-US" sz="2800" dirty="0" smtClean="0"/>
              <a:t>	- to arrive</a:t>
            </a:r>
          </a:p>
          <a:p>
            <a:r>
              <a:rPr lang="en-US" sz="2800" dirty="0" err="1" smtClean="0"/>
              <a:t>cadere</a:t>
            </a:r>
            <a:r>
              <a:rPr lang="en-US" sz="2800" dirty="0" smtClean="0"/>
              <a:t>	- to fall</a:t>
            </a:r>
          </a:p>
          <a:p>
            <a:r>
              <a:rPr lang="en-US" sz="2800" dirty="0" err="1" smtClean="0"/>
              <a:t>diventare</a:t>
            </a:r>
            <a:r>
              <a:rPr lang="en-US" sz="2800" dirty="0" smtClean="0"/>
              <a:t>	- to become</a:t>
            </a:r>
          </a:p>
          <a:p>
            <a:r>
              <a:rPr lang="en-US" sz="2800" dirty="0" err="1" smtClean="0"/>
              <a:t>entrare</a:t>
            </a:r>
            <a:r>
              <a:rPr lang="en-US" sz="2800" dirty="0" smtClean="0"/>
              <a:t>	- to enter</a:t>
            </a:r>
          </a:p>
          <a:p>
            <a:r>
              <a:rPr lang="en-US" sz="2800" dirty="0" err="1" smtClean="0"/>
              <a:t>essere</a:t>
            </a:r>
            <a:r>
              <a:rPr lang="en-US" sz="2800" dirty="0" smtClean="0"/>
              <a:t>	- to be</a:t>
            </a:r>
          </a:p>
          <a:p>
            <a:r>
              <a:rPr lang="en-US" sz="2800" dirty="0" err="1" smtClean="0"/>
              <a:t>morire</a:t>
            </a:r>
            <a:r>
              <a:rPr lang="en-US" sz="2800" dirty="0" smtClean="0"/>
              <a:t>	- to die</a:t>
            </a:r>
          </a:p>
          <a:p>
            <a:r>
              <a:rPr lang="en-US" sz="2800" dirty="0" err="1" smtClean="0"/>
              <a:t>nascere</a:t>
            </a:r>
            <a:r>
              <a:rPr lang="en-US" sz="2800" dirty="0" smtClean="0"/>
              <a:t> 	- to be born</a:t>
            </a:r>
          </a:p>
          <a:p>
            <a:r>
              <a:rPr lang="en-US" sz="2800" dirty="0" err="1" smtClean="0"/>
              <a:t>partire</a:t>
            </a:r>
            <a:r>
              <a:rPr lang="en-US" sz="2800" dirty="0" smtClean="0"/>
              <a:t> 	- to leave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648200" y="1143000"/>
            <a:ext cx="41910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err="1" smtClean="0"/>
              <a:t>restare</a:t>
            </a:r>
            <a:r>
              <a:rPr lang="en-US" sz="2800" dirty="0" smtClean="0"/>
              <a:t>	     - to stay</a:t>
            </a:r>
          </a:p>
          <a:p>
            <a:r>
              <a:rPr lang="en-US" sz="2800" dirty="0" err="1" smtClean="0"/>
              <a:t>rimanere</a:t>
            </a:r>
            <a:r>
              <a:rPr lang="en-US" sz="2800" dirty="0" smtClean="0"/>
              <a:t>	     - to remain</a:t>
            </a:r>
          </a:p>
          <a:p>
            <a:r>
              <a:rPr lang="en-US" sz="2800" dirty="0" err="1" smtClean="0"/>
              <a:t>ritornare</a:t>
            </a:r>
            <a:r>
              <a:rPr lang="en-US" sz="2800" dirty="0" smtClean="0"/>
              <a:t>	     - to return</a:t>
            </a:r>
          </a:p>
          <a:p>
            <a:r>
              <a:rPr lang="en-US" sz="2800" dirty="0" err="1" smtClean="0"/>
              <a:t>salire</a:t>
            </a:r>
            <a:r>
              <a:rPr lang="en-US" sz="2800" dirty="0" smtClean="0"/>
              <a:t>	     - to go up</a:t>
            </a:r>
          </a:p>
          <a:p>
            <a:r>
              <a:rPr lang="en-US" sz="2800" dirty="0" err="1" smtClean="0"/>
              <a:t>scendere</a:t>
            </a:r>
            <a:r>
              <a:rPr lang="en-US" sz="2800" dirty="0" smtClean="0"/>
              <a:t>	     - to descend</a:t>
            </a:r>
          </a:p>
          <a:p>
            <a:r>
              <a:rPr lang="en-US" sz="2800" dirty="0" smtClean="0"/>
              <a:t>stare		     - to be, stay</a:t>
            </a:r>
          </a:p>
          <a:p>
            <a:r>
              <a:rPr lang="en-US" sz="2800" dirty="0" err="1" smtClean="0"/>
              <a:t>tornare</a:t>
            </a:r>
            <a:r>
              <a:rPr lang="en-US" sz="2800" dirty="0" smtClean="0"/>
              <a:t>	     - to return</a:t>
            </a:r>
          </a:p>
          <a:p>
            <a:r>
              <a:rPr lang="en-US" sz="2800" dirty="0" err="1" smtClean="0"/>
              <a:t>uscire</a:t>
            </a:r>
            <a:r>
              <a:rPr lang="en-US" sz="2800" dirty="0" smtClean="0"/>
              <a:t>	     - to go out</a:t>
            </a:r>
          </a:p>
          <a:p>
            <a:r>
              <a:rPr lang="en-US" sz="2800" dirty="0" smtClean="0"/>
              <a:t>venire	     - to come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5943600"/>
            <a:ext cx="7772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… and </a:t>
            </a:r>
            <a:r>
              <a:rPr lang="en-US" sz="2800" b="1" u="sng" dirty="0" smtClean="0"/>
              <a:t>all</a:t>
            </a:r>
            <a:r>
              <a:rPr lang="en-US" sz="2800" b="1" dirty="0" smtClean="0"/>
              <a:t> reflexive verbs!</a:t>
            </a:r>
            <a:endParaRPr lang="en-US" sz="2800" b="1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228600" y="990600"/>
            <a:ext cx="3276600" cy="2971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657600" y="533400"/>
            <a:ext cx="5486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All the verbs on the preceding slide form the </a:t>
            </a:r>
            <a:r>
              <a:rPr lang="en-US" sz="2400" i="1" dirty="0" err="1" smtClean="0"/>
              <a:t>passato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prossimo</a:t>
            </a:r>
            <a:r>
              <a:rPr lang="en-US" sz="2400" i="1" dirty="0" smtClean="0"/>
              <a:t> </a:t>
            </a:r>
            <a:r>
              <a:rPr lang="en-US" sz="2400" dirty="0" smtClean="0"/>
              <a:t>with </a:t>
            </a:r>
            <a:r>
              <a:rPr lang="en-US" sz="2400" i="1" dirty="0" err="1" smtClean="0"/>
              <a:t>essere</a:t>
            </a:r>
            <a:r>
              <a:rPr lang="en-US" sz="2400" dirty="0" smtClean="0"/>
              <a:t>, not </a:t>
            </a:r>
            <a:r>
              <a:rPr lang="en-US" sz="2400" i="1" dirty="0" err="1" smtClean="0"/>
              <a:t>avere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     </a:t>
            </a:r>
            <a:r>
              <a:rPr lang="en-US" sz="2400" u="sng" dirty="0" smtClean="0"/>
              <a:t>For example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     Io </a:t>
            </a:r>
            <a:r>
              <a:rPr lang="en-US" sz="2400" b="1" dirty="0" err="1" smtClean="0">
                <a:solidFill>
                  <a:srgbClr val="C00000"/>
                </a:solidFill>
              </a:rPr>
              <a:t>sono</a:t>
            </a:r>
            <a:r>
              <a:rPr lang="en-US" sz="2400" dirty="0" smtClean="0"/>
              <a:t> </a:t>
            </a:r>
            <a:r>
              <a:rPr lang="en-US" sz="2400" dirty="0" err="1" smtClean="0"/>
              <a:t>arrivato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r>
              <a:rPr lang="en-US" sz="2400" dirty="0" smtClean="0"/>
              <a:t>    </a:t>
            </a:r>
            <a:r>
              <a:rPr lang="en-US" sz="2400" dirty="0" smtClean="0">
                <a:solidFill>
                  <a:srgbClr val="006600"/>
                </a:solidFill>
              </a:rPr>
              <a:t>***  In addition, </a:t>
            </a:r>
            <a:r>
              <a:rPr lang="en-US" sz="2400" u="sng" dirty="0" smtClean="0">
                <a:solidFill>
                  <a:srgbClr val="006600"/>
                </a:solidFill>
              </a:rPr>
              <a:t>all</a:t>
            </a:r>
            <a:r>
              <a:rPr lang="en-US" sz="2400" dirty="0" smtClean="0">
                <a:solidFill>
                  <a:srgbClr val="006600"/>
                </a:solidFill>
              </a:rPr>
              <a:t> reflexive verbs form</a:t>
            </a:r>
          </a:p>
          <a:p>
            <a:r>
              <a:rPr lang="en-US" sz="2400" dirty="0" smtClean="0">
                <a:solidFill>
                  <a:srgbClr val="006600"/>
                </a:solidFill>
              </a:rPr>
              <a:t>             the </a:t>
            </a:r>
            <a:r>
              <a:rPr lang="en-US" sz="2400" i="1" dirty="0" err="1" smtClean="0">
                <a:solidFill>
                  <a:srgbClr val="006600"/>
                </a:solidFill>
              </a:rPr>
              <a:t>passato</a:t>
            </a:r>
            <a:r>
              <a:rPr lang="en-US" sz="2400" i="1" dirty="0" smtClean="0">
                <a:solidFill>
                  <a:srgbClr val="006600"/>
                </a:solidFill>
              </a:rPr>
              <a:t> </a:t>
            </a:r>
            <a:r>
              <a:rPr lang="en-US" sz="2400" i="1" dirty="0" err="1" smtClean="0">
                <a:solidFill>
                  <a:srgbClr val="006600"/>
                </a:solidFill>
              </a:rPr>
              <a:t>prossimo</a:t>
            </a:r>
            <a:r>
              <a:rPr lang="en-US" sz="2400" i="1" dirty="0" smtClean="0">
                <a:solidFill>
                  <a:srgbClr val="006600"/>
                </a:solidFill>
              </a:rPr>
              <a:t> </a:t>
            </a:r>
            <a:r>
              <a:rPr lang="en-US" sz="2400" dirty="0" smtClean="0">
                <a:solidFill>
                  <a:srgbClr val="006600"/>
                </a:solidFill>
              </a:rPr>
              <a:t>with </a:t>
            </a:r>
            <a:r>
              <a:rPr lang="en-US" sz="2400" i="1" dirty="0" err="1" smtClean="0">
                <a:solidFill>
                  <a:srgbClr val="006600"/>
                </a:solidFill>
              </a:rPr>
              <a:t>essere</a:t>
            </a:r>
            <a:r>
              <a:rPr lang="en-US" sz="2400" dirty="0" smtClean="0">
                <a:solidFill>
                  <a:srgbClr val="006600"/>
                </a:solidFill>
              </a:rPr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	       </a:t>
            </a:r>
            <a:r>
              <a:rPr lang="en-US" sz="2400" u="sng" dirty="0" smtClean="0"/>
              <a:t>For example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	       </a:t>
            </a:r>
            <a:r>
              <a:rPr lang="en-US" sz="2400" dirty="0" smtClean="0">
                <a:solidFill>
                  <a:srgbClr val="006600"/>
                </a:solidFill>
              </a:rPr>
              <a:t>Io mi </a:t>
            </a:r>
            <a:r>
              <a:rPr lang="en-US" sz="2400" b="1" dirty="0" err="1" smtClean="0">
                <a:solidFill>
                  <a:srgbClr val="C00000"/>
                </a:solidFill>
              </a:rPr>
              <a:t>sono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006600"/>
                </a:solidFill>
              </a:rPr>
              <a:t>alzato</a:t>
            </a:r>
            <a:r>
              <a:rPr lang="en-US" sz="2400" dirty="0" smtClean="0">
                <a:solidFill>
                  <a:srgbClr val="006600"/>
                </a:solidFill>
              </a:rPr>
              <a:t>.</a:t>
            </a:r>
            <a:endParaRPr lang="en-US" sz="2400" dirty="0">
              <a:solidFill>
                <a:srgbClr val="0066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85800" y="5257800"/>
            <a:ext cx="7772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Review the forms of </a:t>
            </a:r>
            <a:r>
              <a:rPr lang="en-US" sz="3200" b="1" i="1" dirty="0" err="1" smtClean="0"/>
              <a:t>essere</a:t>
            </a:r>
            <a:r>
              <a:rPr lang="en-US" sz="3200" dirty="0" smtClean="0"/>
              <a:t>:</a:t>
            </a:r>
          </a:p>
          <a:p>
            <a:pPr algn="ctr"/>
            <a:r>
              <a:rPr lang="en-US" sz="3200" b="1" dirty="0" err="1" smtClean="0"/>
              <a:t>sono</a:t>
            </a:r>
            <a:r>
              <a:rPr lang="en-US" sz="3200" b="1" dirty="0" smtClean="0"/>
              <a:t>     </a:t>
            </a:r>
            <a:r>
              <a:rPr lang="en-US" sz="3200" b="1" dirty="0" err="1" smtClean="0"/>
              <a:t>sei</a:t>
            </a:r>
            <a:r>
              <a:rPr lang="en-US" sz="3200" b="1" dirty="0" smtClean="0"/>
              <a:t>     è     </a:t>
            </a:r>
            <a:r>
              <a:rPr lang="en-US" sz="3200" b="1" dirty="0" err="1" smtClean="0"/>
              <a:t>siamo</a:t>
            </a:r>
            <a:r>
              <a:rPr lang="en-US" sz="3200" b="1" dirty="0" smtClean="0"/>
              <a:t>     </a:t>
            </a:r>
            <a:r>
              <a:rPr lang="en-US" sz="3200" b="1" dirty="0" err="1" smtClean="0"/>
              <a:t>siete</a:t>
            </a:r>
            <a:r>
              <a:rPr lang="en-US" sz="3200" b="1" dirty="0" smtClean="0"/>
              <a:t>     </a:t>
            </a:r>
            <a:r>
              <a:rPr lang="en-US" sz="3200" b="1" dirty="0" err="1" smtClean="0"/>
              <a:t>sono</a:t>
            </a:r>
            <a:endParaRPr lang="en-US" sz="32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0" y="381000"/>
            <a:ext cx="7239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Mio </a:t>
            </a:r>
            <a:r>
              <a:rPr lang="en-US" sz="2800" dirty="0" err="1" smtClean="0"/>
              <a:t>fratello</a:t>
            </a:r>
            <a:r>
              <a:rPr lang="en-US" sz="2800" dirty="0" smtClean="0"/>
              <a:t> </a:t>
            </a:r>
            <a:r>
              <a:rPr lang="en-US" sz="2800" dirty="0" err="1" smtClean="0"/>
              <a:t>sa</a:t>
            </a:r>
            <a:r>
              <a:rPr lang="en-US" sz="2800" dirty="0" smtClean="0"/>
              <a:t> </a:t>
            </a:r>
            <a:r>
              <a:rPr lang="en-US" sz="2800" dirty="0" err="1" smtClean="0"/>
              <a:t>usare</a:t>
            </a:r>
            <a:r>
              <a:rPr lang="en-US" sz="2800" dirty="0" smtClean="0"/>
              <a:t> </a:t>
            </a:r>
            <a:r>
              <a:rPr lang="en-US" sz="2800" dirty="0" err="1" smtClean="0"/>
              <a:t>il</a:t>
            </a:r>
            <a:r>
              <a:rPr lang="en-US" sz="2800" dirty="0" smtClean="0"/>
              <a:t> </a:t>
            </a:r>
            <a:r>
              <a:rPr lang="en-US" sz="2800" dirty="0" err="1" smtClean="0"/>
              <a:t>verbo</a:t>
            </a:r>
            <a:r>
              <a:rPr lang="en-US" sz="2800" dirty="0" smtClean="0"/>
              <a:t> </a:t>
            </a:r>
            <a:r>
              <a:rPr lang="en-US" sz="2800" b="1" i="1" dirty="0" err="1" smtClean="0"/>
              <a:t>essere</a:t>
            </a:r>
            <a:r>
              <a:rPr lang="en-US" sz="2800" dirty="0" smtClean="0"/>
              <a:t> con </a:t>
            </a:r>
            <a:r>
              <a:rPr lang="en-US" sz="2800" dirty="0" err="1" smtClean="0"/>
              <a:t>il</a:t>
            </a:r>
            <a:r>
              <a:rPr lang="en-US" sz="2800" dirty="0" smtClean="0"/>
              <a:t> </a:t>
            </a:r>
            <a:r>
              <a:rPr lang="en-US" sz="2800" b="1" i="1" dirty="0" err="1" smtClean="0"/>
              <a:t>passato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prossimo</a:t>
            </a:r>
            <a:r>
              <a:rPr lang="en-US" sz="2800" dirty="0" smtClean="0"/>
              <a:t>.  </a:t>
            </a:r>
            <a:r>
              <a:rPr lang="en-US" sz="2800" dirty="0" err="1" smtClean="0"/>
              <a:t>Lui</a:t>
            </a:r>
            <a:r>
              <a:rPr lang="en-US" sz="2800" dirty="0" smtClean="0"/>
              <a:t> dice…</a:t>
            </a:r>
            <a:endParaRPr lang="en-US" sz="2800" dirty="0"/>
          </a:p>
        </p:txBody>
      </p:sp>
      <p:pic>
        <p:nvPicPr>
          <p:cNvPr id="2051" name="Picture 3" descr="C:\Users\Diane\AppData\Local\Microsoft\Windows\Temporary Internet Files\Content.IE5\04MKUFRY\MCj0440512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2667000"/>
            <a:ext cx="2111375" cy="2667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28600" y="26670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Io </a:t>
            </a:r>
            <a:r>
              <a:rPr lang="en-US" sz="2400" b="1" dirty="0" err="1" smtClean="0">
                <a:solidFill>
                  <a:srgbClr val="C00000"/>
                </a:solidFill>
              </a:rPr>
              <a:t>sono</a:t>
            </a:r>
            <a:r>
              <a:rPr lang="en-US" sz="2400" dirty="0" smtClean="0"/>
              <a:t> </a:t>
            </a:r>
            <a:r>
              <a:rPr lang="en-US" sz="2400" dirty="0" err="1" smtClean="0"/>
              <a:t>arrivato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553200" y="47244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Io </a:t>
            </a:r>
            <a:r>
              <a:rPr lang="en-US" sz="2400" b="1" dirty="0" err="1" smtClean="0">
                <a:solidFill>
                  <a:srgbClr val="C00000"/>
                </a:solidFill>
              </a:rPr>
              <a:t>sono</a:t>
            </a:r>
            <a:r>
              <a:rPr lang="en-US" sz="2400" dirty="0" smtClean="0"/>
              <a:t> </a:t>
            </a:r>
            <a:r>
              <a:rPr lang="en-US" sz="2400" dirty="0" err="1" smtClean="0"/>
              <a:t>andato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895600" y="18288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Io </a:t>
            </a:r>
            <a:r>
              <a:rPr lang="en-US" sz="2400" b="1" dirty="0" err="1" smtClean="0">
                <a:solidFill>
                  <a:srgbClr val="C00000"/>
                </a:solidFill>
              </a:rPr>
              <a:t>sono</a:t>
            </a:r>
            <a:r>
              <a:rPr lang="en-US" sz="2400" dirty="0" smtClean="0"/>
              <a:t> </a:t>
            </a:r>
            <a:r>
              <a:rPr lang="en-US" sz="2400" dirty="0" err="1" smtClean="0"/>
              <a:t>partito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46482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Io </a:t>
            </a:r>
            <a:r>
              <a:rPr lang="en-US" sz="2400" b="1" dirty="0" err="1" smtClean="0">
                <a:solidFill>
                  <a:srgbClr val="C00000"/>
                </a:solidFill>
              </a:rPr>
              <a:t>sono</a:t>
            </a:r>
            <a:r>
              <a:rPr lang="en-US" sz="2400" dirty="0" smtClean="0"/>
              <a:t> </a:t>
            </a:r>
            <a:r>
              <a:rPr lang="en-US" sz="2400" dirty="0" err="1" smtClean="0"/>
              <a:t>stato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295400" y="35052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Io </a:t>
            </a:r>
            <a:r>
              <a:rPr lang="en-US" sz="2400" b="1" dirty="0" err="1" smtClean="0">
                <a:solidFill>
                  <a:srgbClr val="C00000"/>
                </a:solidFill>
              </a:rPr>
              <a:t>sono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/>
              <a:t>caduto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324600" y="21336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Io </a:t>
            </a:r>
            <a:r>
              <a:rPr lang="en-US" sz="2400" b="1" dirty="0" err="1" smtClean="0">
                <a:solidFill>
                  <a:srgbClr val="C00000"/>
                </a:solidFill>
              </a:rPr>
              <a:t>sono</a:t>
            </a:r>
            <a:r>
              <a:rPr lang="en-US" sz="2400" dirty="0" smtClean="0"/>
              <a:t> </a:t>
            </a:r>
            <a:r>
              <a:rPr lang="en-US" sz="2400" dirty="0" err="1" smtClean="0"/>
              <a:t>diventato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905000" y="57150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Io </a:t>
            </a:r>
            <a:r>
              <a:rPr lang="en-US" sz="2400" b="1" dirty="0" err="1" smtClean="0">
                <a:solidFill>
                  <a:srgbClr val="C00000"/>
                </a:solidFill>
              </a:rPr>
              <a:t>sono</a:t>
            </a:r>
            <a:r>
              <a:rPr lang="en-US" sz="2400" dirty="0" smtClean="0"/>
              <a:t> </a:t>
            </a:r>
            <a:r>
              <a:rPr lang="en-US" sz="2400" dirty="0" err="1" smtClean="0"/>
              <a:t>uscito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867400" y="32766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Io </a:t>
            </a:r>
            <a:r>
              <a:rPr lang="en-US" sz="2400" b="1" dirty="0" err="1" smtClean="0">
                <a:solidFill>
                  <a:srgbClr val="C00000"/>
                </a:solidFill>
              </a:rPr>
              <a:t>sono</a:t>
            </a:r>
            <a:r>
              <a:rPr lang="en-US" sz="2400" dirty="0" smtClean="0"/>
              <a:t> </a:t>
            </a:r>
            <a:r>
              <a:rPr lang="en-US" sz="2400" dirty="0" err="1" smtClean="0"/>
              <a:t>tornato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029200" y="59436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Io mi </a:t>
            </a:r>
            <a:r>
              <a:rPr lang="en-US" sz="2400" b="1" dirty="0" err="1" smtClean="0">
                <a:solidFill>
                  <a:srgbClr val="C00000"/>
                </a:solidFill>
              </a:rPr>
              <a:t>sono</a:t>
            </a:r>
            <a:r>
              <a:rPr lang="en-US" sz="2400" dirty="0" smtClean="0"/>
              <a:t> </a:t>
            </a:r>
            <a:r>
              <a:rPr lang="en-US" sz="2400" dirty="0" err="1" smtClean="0"/>
              <a:t>svegliato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2468562"/>
          </a:xfrm>
        </p:spPr>
        <p:txBody>
          <a:bodyPr>
            <a:normAutofit/>
          </a:bodyPr>
          <a:lstStyle/>
          <a:p>
            <a:r>
              <a:rPr lang="en-US" sz="2400" u="sng" dirty="0" smtClean="0">
                <a:solidFill>
                  <a:srgbClr val="C00000"/>
                </a:solidFill>
              </a:rPr>
              <a:t>Important Note: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Whenever a verb takes </a:t>
            </a:r>
            <a:r>
              <a:rPr lang="en-US" sz="2400" b="1" i="1" dirty="0" err="1" smtClean="0">
                <a:solidFill>
                  <a:srgbClr val="006600"/>
                </a:solidFill>
              </a:rPr>
              <a:t>essere</a:t>
            </a:r>
            <a:r>
              <a:rPr lang="en-US" sz="2400" dirty="0" smtClean="0">
                <a:solidFill>
                  <a:srgbClr val="006600"/>
                </a:solidFill>
              </a:rPr>
              <a:t> </a:t>
            </a:r>
            <a:r>
              <a:rPr lang="en-US" sz="2400" dirty="0" smtClean="0"/>
              <a:t>as its helping verb, the past participle agrees in number and gender with the subject.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In other words, </a:t>
            </a:r>
            <a:r>
              <a:rPr lang="en-US" sz="2400" u="sng" dirty="0" smtClean="0"/>
              <a:t>the final “</a:t>
            </a:r>
            <a:r>
              <a:rPr lang="en-US" sz="2400" b="1" u="sng" dirty="0" smtClean="0">
                <a:solidFill>
                  <a:srgbClr val="006600"/>
                </a:solidFill>
              </a:rPr>
              <a:t>-</a:t>
            </a:r>
            <a:r>
              <a:rPr lang="en-US" sz="2400" b="1" i="1" u="sng" dirty="0" smtClean="0">
                <a:solidFill>
                  <a:srgbClr val="006600"/>
                </a:solidFill>
              </a:rPr>
              <a:t>o</a:t>
            </a:r>
            <a:r>
              <a:rPr lang="en-US" sz="2400" u="sng" dirty="0" smtClean="0"/>
              <a:t>”</a:t>
            </a:r>
            <a:r>
              <a:rPr lang="en-US" sz="2400" dirty="0" smtClean="0"/>
              <a:t> of the past participle may have to </a:t>
            </a:r>
            <a:r>
              <a:rPr lang="en-US" sz="2400" u="sng" dirty="0" smtClean="0"/>
              <a:t>change</a:t>
            </a:r>
            <a:r>
              <a:rPr lang="en-US" sz="2400" dirty="0" smtClean="0"/>
              <a:t> according to masculine/feminine and singular/plural.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895600" y="3200400"/>
            <a:ext cx="2895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00"/>
                </a:solidFill>
              </a:rPr>
              <a:t>He arrived:</a:t>
            </a:r>
          </a:p>
          <a:p>
            <a:endParaRPr lang="en-US" sz="2800" dirty="0" smtClean="0">
              <a:solidFill>
                <a:srgbClr val="006600"/>
              </a:solidFill>
            </a:endParaRPr>
          </a:p>
          <a:p>
            <a:r>
              <a:rPr lang="en-US" sz="2800" dirty="0" smtClean="0">
                <a:solidFill>
                  <a:srgbClr val="006600"/>
                </a:solidFill>
              </a:rPr>
              <a:t>She arrived:</a:t>
            </a:r>
          </a:p>
          <a:p>
            <a:endParaRPr lang="en-US" sz="2800" dirty="0" smtClean="0">
              <a:solidFill>
                <a:srgbClr val="006600"/>
              </a:solidFill>
            </a:endParaRPr>
          </a:p>
          <a:p>
            <a:r>
              <a:rPr lang="en-US" sz="2800" dirty="0" smtClean="0">
                <a:solidFill>
                  <a:srgbClr val="006600"/>
                </a:solidFill>
              </a:rPr>
              <a:t>They arrived (m.):</a:t>
            </a:r>
          </a:p>
          <a:p>
            <a:endParaRPr lang="en-US" sz="2800" dirty="0" smtClean="0">
              <a:solidFill>
                <a:srgbClr val="006600"/>
              </a:solidFill>
            </a:endParaRPr>
          </a:p>
          <a:p>
            <a:r>
              <a:rPr lang="en-US" sz="2800" dirty="0" smtClean="0">
                <a:solidFill>
                  <a:srgbClr val="006600"/>
                </a:solidFill>
              </a:rPr>
              <a:t>They arrived (f.):</a:t>
            </a:r>
            <a:endParaRPr lang="en-US" sz="2800" dirty="0">
              <a:solidFill>
                <a:srgbClr val="0066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91200" y="3200400"/>
            <a:ext cx="3352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Lui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è</a:t>
            </a:r>
            <a:r>
              <a:rPr lang="en-US" sz="2800" dirty="0" smtClean="0"/>
              <a:t> </a:t>
            </a:r>
            <a:r>
              <a:rPr lang="en-US" sz="2800" dirty="0" err="1" smtClean="0"/>
              <a:t>arrivat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o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smtClean="0"/>
              <a:t>Lei </a:t>
            </a:r>
            <a:r>
              <a:rPr lang="en-US" sz="2800" b="1" dirty="0" smtClean="0">
                <a:solidFill>
                  <a:srgbClr val="C00000"/>
                </a:solidFill>
              </a:rPr>
              <a:t>è</a:t>
            </a:r>
            <a:r>
              <a:rPr lang="en-US" sz="2800" dirty="0" smtClean="0"/>
              <a:t> </a:t>
            </a:r>
            <a:r>
              <a:rPr lang="en-US" sz="2800" dirty="0" err="1" smtClean="0"/>
              <a:t>arrivat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a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Loro</a:t>
            </a:r>
            <a:r>
              <a:rPr lang="en-US" sz="2800" dirty="0" smtClean="0"/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sono</a:t>
            </a:r>
            <a:r>
              <a:rPr lang="en-US" sz="2800" dirty="0" smtClean="0"/>
              <a:t> </a:t>
            </a:r>
            <a:r>
              <a:rPr lang="en-US" sz="2800" dirty="0" err="1" smtClean="0"/>
              <a:t>arrivat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i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Loro</a:t>
            </a:r>
            <a:r>
              <a:rPr lang="en-US" sz="2800" dirty="0" smtClean="0"/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sono</a:t>
            </a:r>
            <a:r>
              <a:rPr lang="en-US" sz="2800" dirty="0" smtClean="0"/>
              <a:t> </a:t>
            </a:r>
            <a:r>
              <a:rPr lang="en-US" sz="2800" dirty="0" err="1" smtClean="0"/>
              <a:t>arrivat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e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pic>
        <p:nvPicPr>
          <p:cNvPr id="1029" name="Picture 5" descr="C:\Users\Diane\AppData\Local\Microsoft\Windows\Temporary Internet Files\Content.IE5\GP60KNJK\MCj0198594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886200"/>
            <a:ext cx="2671763" cy="2514600"/>
          </a:xfrm>
          <a:prstGeom prst="rect">
            <a:avLst/>
          </a:prstGeom>
          <a:noFill/>
        </p:spPr>
      </p:pic>
      <p:sp>
        <p:nvSpPr>
          <p:cNvPr id="14" name="Oval Callout 13"/>
          <p:cNvSpPr/>
          <p:nvPr/>
        </p:nvSpPr>
        <p:spPr>
          <a:xfrm>
            <a:off x="457200" y="2743200"/>
            <a:ext cx="2209800" cy="1143000"/>
          </a:xfrm>
          <a:prstGeom prst="wedgeEllipseCallout">
            <a:avLst>
              <a:gd name="adj1" fmla="val -13277"/>
              <a:gd name="adj2" fmla="val 725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Per </a:t>
            </a:r>
            <a:r>
              <a:rPr lang="en-US" sz="2400" b="1" dirty="0" err="1" smtClean="0"/>
              <a:t>esempio</a:t>
            </a:r>
            <a:endParaRPr lang="en-US" sz="2400" b="1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0" y="381000"/>
            <a:ext cx="7239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Anche</a:t>
            </a:r>
            <a:r>
              <a:rPr lang="en-US" sz="2800" dirty="0" smtClean="0"/>
              <a:t> </a:t>
            </a:r>
            <a:r>
              <a:rPr lang="en-US" sz="2800" dirty="0" err="1" smtClean="0"/>
              <a:t>mia</a:t>
            </a:r>
            <a:r>
              <a:rPr lang="en-US" sz="2800" dirty="0" smtClean="0"/>
              <a:t> </a:t>
            </a:r>
            <a:r>
              <a:rPr lang="en-US" sz="2800" dirty="0" err="1" smtClean="0"/>
              <a:t>sorella</a:t>
            </a:r>
            <a:r>
              <a:rPr lang="en-US" sz="2800" dirty="0" smtClean="0"/>
              <a:t> </a:t>
            </a:r>
            <a:r>
              <a:rPr lang="en-US" sz="2800" dirty="0" err="1" smtClean="0"/>
              <a:t>sa</a:t>
            </a:r>
            <a:r>
              <a:rPr lang="en-US" sz="2800" dirty="0" smtClean="0"/>
              <a:t> </a:t>
            </a:r>
            <a:r>
              <a:rPr lang="en-US" sz="2800" dirty="0" err="1" smtClean="0"/>
              <a:t>usare</a:t>
            </a:r>
            <a:r>
              <a:rPr lang="en-US" sz="2800" dirty="0" smtClean="0"/>
              <a:t> </a:t>
            </a:r>
            <a:r>
              <a:rPr lang="en-US" sz="2800" dirty="0" err="1" smtClean="0"/>
              <a:t>il</a:t>
            </a:r>
            <a:r>
              <a:rPr lang="en-US" sz="2800" dirty="0" smtClean="0"/>
              <a:t> </a:t>
            </a:r>
            <a:r>
              <a:rPr lang="en-US" sz="2800" dirty="0" err="1" smtClean="0"/>
              <a:t>verbo</a:t>
            </a:r>
            <a:r>
              <a:rPr lang="en-US" sz="2800" dirty="0" smtClean="0"/>
              <a:t> </a:t>
            </a:r>
            <a:r>
              <a:rPr lang="en-US" sz="2800" b="1" i="1" dirty="0" err="1" smtClean="0"/>
              <a:t>essere</a:t>
            </a:r>
            <a:r>
              <a:rPr lang="en-US" sz="2800" dirty="0" smtClean="0"/>
              <a:t> con </a:t>
            </a:r>
            <a:r>
              <a:rPr lang="en-US" sz="2800" dirty="0" err="1" smtClean="0"/>
              <a:t>il</a:t>
            </a:r>
            <a:r>
              <a:rPr lang="en-US" sz="2800" dirty="0" smtClean="0"/>
              <a:t> </a:t>
            </a:r>
            <a:r>
              <a:rPr lang="en-US" sz="2800" b="1" i="1" dirty="0" err="1" smtClean="0"/>
              <a:t>passato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prossimo</a:t>
            </a:r>
            <a:r>
              <a:rPr lang="en-US" sz="2800" dirty="0" smtClean="0"/>
              <a:t>.  Lei dice…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26670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Io </a:t>
            </a:r>
            <a:r>
              <a:rPr lang="en-US" sz="2400" b="1" dirty="0" err="1" smtClean="0">
                <a:solidFill>
                  <a:srgbClr val="C00000"/>
                </a:solidFill>
              </a:rPr>
              <a:t>sono</a:t>
            </a:r>
            <a:r>
              <a:rPr lang="en-US" sz="2400" dirty="0" smtClean="0"/>
              <a:t> </a:t>
            </a:r>
            <a:r>
              <a:rPr lang="en-US" sz="2400" dirty="0" err="1" smtClean="0"/>
              <a:t>arrivat</a:t>
            </a:r>
            <a:r>
              <a:rPr lang="en-US" sz="2400" b="1" u="sng" dirty="0" err="1" smtClean="0">
                <a:solidFill>
                  <a:srgbClr val="C00000"/>
                </a:solidFill>
              </a:rPr>
              <a:t>a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553200" y="47244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Io </a:t>
            </a:r>
            <a:r>
              <a:rPr lang="en-US" sz="2400" b="1" dirty="0" err="1" smtClean="0">
                <a:solidFill>
                  <a:srgbClr val="C00000"/>
                </a:solidFill>
              </a:rPr>
              <a:t>sono</a:t>
            </a:r>
            <a:r>
              <a:rPr lang="en-US" sz="2400" dirty="0" smtClean="0"/>
              <a:t> </a:t>
            </a:r>
            <a:r>
              <a:rPr lang="en-US" sz="2400" dirty="0" err="1" smtClean="0"/>
              <a:t>andat</a:t>
            </a:r>
            <a:r>
              <a:rPr lang="en-US" sz="2400" b="1" u="sng" dirty="0" err="1" smtClean="0">
                <a:solidFill>
                  <a:srgbClr val="C00000"/>
                </a:solidFill>
              </a:rPr>
              <a:t>a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895600" y="18288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Io </a:t>
            </a:r>
            <a:r>
              <a:rPr lang="en-US" sz="2400" b="1" dirty="0" err="1" smtClean="0">
                <a:solidFill>
                  <a:srgbClr val="C00000"/>
                </a:solidFill>
              </a:rPr>
              <a:t>sono</a:t>
            </a:r>
            <a:r>
              <a:rPr lang="en-US" sz="2400" dirty="0" smtClean="0"/>
              <a:t> partit</a:t>
            </a:r>
            <a:r>
              <a:rPr lang="en-US" sz="2400" b="1" u="sng" dirty="0" smtClean="0">
                <a:solidFill>
                  <a:srgbClr val="C00000"/>
                </a:solidFill>
              </a:rPr>
              <a:t>a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46482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Io </a:t>
            </a:r>
            <a:r>
              <a:rPr lang="en-US" sz="2400" b="1" dirty="0" err="1" smtClean="0">
                <a:solidFill>
                  <a:srgbClr val="C00000"/>
                </a:solidFill>
              </a:rPr>
              <a:t>sono</a:t>
            </a:r>
            <a:r>
              <a:rPr lang="en-US" sz="2400" dirty="0" smtClean="0"/>
              <a:t> </a:t>
            </a:r>
            <a:r>
              <a:rPr lang="en-US" sz="2400" dirty="0" err="1" smtClean="0"/>
              <a:t>stat</a:t>
            </a:r>
            <a:r>
              <a:rPr lang="en-US" sz="2400" b="1" u="sng" dirty="0" err="1" smtClean="0">
                <a:solidFill>
                  <a:srgbClr val="C00000"/>
                </a:solidFill>
              </a:rPr>
              <a:t>a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295400" y="35052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Io </a:t>
            </a:r>
            <a:r>
              <a:rPr lang="en-US" sz="2400" b="1" dirty="0" err="1" smtClean="0">
                <a:solidFill>
                  <a:srgbClr val="C00000"/>
                </a:solidFill>
              </a:rPr>
              <a:t>sono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/>
              <a:t>cadut</a:t>
            </a:r>
            <a:r>
              <a:rPr lang="en-US" sz="2400" b="1" u="sng" dirty="0" err="1" smtClean="0">
                <a:solidFill>
                  <a:srgbClr val="C00000"/>
                </a:solidFill>
              </a:rPr>
              <a:t>a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324600" y="21336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Io </a:t>
            </a:r>
            <a:r>
              <a:rPr lang="en-US" sz="2400" b="1" dirty="0" err="1" smtClean="0">
                <a:solidFill>
                  <a:srgbClr val="C00000"/>
                </a:solidFill>
              </a:rPr>
              <a:t>sono</a:t>
            </a:r>
            <a:r>
              <a:rPr lang="en-US" sz="2400" dirty="0" smtClean="0"/>
              <a:t> </a:t>
            </a:r>
            <a:r>
              <a:rPr lang="en-US" sz="2400" dirty="0" err="1" smtClean="0"/>
              <a:t>diventat</a:t>
            </a:r>
            <a:r>
              <a:rPr lang="en-US" sz="2400" b="1" u="sng" dirty="0" err="1" smtClean="0">
                <a:solidFill>
                  <a:srgbClr val="C00000"/>
                </a:solidFill>
              </a:rPr>
              <a:t>a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905000" y="57150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Io </a:t>
            </a:r>
            <a:r>
              <a:rPr lang="en-US" sz="2400" b="1" dirty="0" err="1" smtClean="0">
                <a:solidFill>
                  <a:srgbClr val="C00000"/>
                </a:solidFill>
              </a:rPr>
              <a:t>sono</a:t>
            </a:r>
            <a:r>
              <a:rPr lang="en-US" sz="2400" dirty="0" smtClean="0"/>
              <a:t> </a:t>
            </a:r>
            <a:r>
              <a:rPr lang="en-US" sz="2400" dirty="0" err="1" smtClean="0"/>
              <a:t>uscit</a:t>
            </a:r>
            <a:r>
              <a:rPr lang="en-US" sz="2400" b="1" u="sng" dirty="0" err="1" smtClean="0">
                <a:solidFill>
                  <a:srgbClr val="C00000"/>
                </a:solidFill>
              </a:rPr>
              <a:t>a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867400" y="32766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Io </a:t>
            </a:r>
            <a:r>
              <a:rPr lang="en-US" sz="2400" b="1" dirty="0" err="1" smtClean="0">
                <a:solidFill>
                  <a:srgbClr val="C00000"/>
                </a:solidFill>
              </a:rPr>
              <a:t>sono</a:t>
            </a:r>
            <a:r>
              <a:rPr lang="en-US" sz="2400" dirty="0" smtClean="0"/>
              <a:t> </a:t>
            </a:r>
            <a:r>
              <a:rPr lang="en-US" sz="2400" dirty="0" err="1" smtClean="0"/>
              <a:t>tornat</a:t>
            </a:r>
            <a:r>
              <a:rPr lang="en-US" sz="2400" b="1" u="sng" dirty="0" err="1" smtClean="0">
                <a:solidFill>
                  <a:srgbClr val="C00000"/>
                </a:solidFill>
              </a:rPr>
              <a:t>a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029200" y="59436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Io mi </a:t>
            </a:r>
            <a:r>
              <a:rPr lang="en-US" sz="2400" b="1" dirty="0" err="1" smtClean="0">
                <a:solidFill>
                  <a:srgbClr val="C00000"/>
                </a:solidFill>
              </a:rPr>
              <a:t>sono</a:t>
            </a:r>
            <a:r>
              <a:rPr lang="en-US" sz="2400" dirty="0" smtClean="0"/>
              <a:t> </a:t>
            </a:r>
            <a:r>
              <a:rPr lang="en-US" sz="2400" dirty="0" err="1" smtClean="0"/>
              <a:t>svegliat</a:t>
            </a:r>
            <a:r>
              <a:rPr lang="en-US" sz="2400" b="1" u="sng" dirty="0" err="1" smtClean="0">
                <a:solidFill>
                  <a:srgbClr val="C00000"/>
                </a:solidFill>
              </a:rPr>
              <a:t>a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4098" name="Picture 2" descr="C:\Users\Diane\AppData\Local\Microsoft\Windows\Temporary Internet Files\Content.IE5\GP60KNJK\MCj0440504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27425" y="2590800"/>
            <a:ext cx="2111375" cy="26670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7772400" cy="1752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</a:t>
            </a:r>
            <a:r>
              <a:rPr lang="en-US" sz="2400" i="1" dirty="0" err="1" smtClean="0"/>
              <a:t>passato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prossimo</a:t>
            </a:r>
            <a:endParaRPr lang="en-US" sz="2400" i="1" dirty="0" smtClean="0"/>
          </a:p>
          <a:p>
            <a:r>
              <a:rPr lang="en-US" sz="2400" dirty="0" smtClean="0"/>
              <a:t>with </a:t>
            </a:r>
            <a:r>
              <a:rPr lang="en-US" sz="2400" i="1" dirty="0" err="1" smtClean="0"/>
              <a:t>avere</a:t>
            </a:r>
            <a:r>
              <a:rPr lang="en-US" sz="2400" i="1" dirty="0" smtClean="0"/>
              <a:t> </a:t>
            </a:r>
          </a:p>
          <a:p>
            <a:r>
              <a:rPr lang="en-US" sz="2400" dirty="0" smtClean="0"/>
              <a:t>and regular past participles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752600"/>
            <a:ext cx="8382000" cy="10668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Part One</a:t>
            </a:r>
            <a:endParaRPr lang="en-US" sz="4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685800" y="304800"/>
            <a:ext cx="7696200" cy="685800"/>
          </a:xfrm>
        </p:spPr>
        <p:txBody>
          <a:bodyPr>
            <a:normAutofit/>
          </a:bodyPr>
          <a:lstStyle/>
          <a:p>
            <a:pPr algn="l"/>
            <a:r>
              <a:rPr lang="en-US" sz="3600" dirty="0" err="1" smtClean="0"/>
              <a:t>Scrivete</a:t>
            </a:r>
            <a:r>
              <a:rPr lang="en-US" sz="3600" dirty="0" smtClean="0"/>
              <a:t> </a:t>
            </a:r>
            <a:r>
              <a:rPr lang="en-US" sz="3600" dirty="0" err="1" smtClean="0"/>
              <a:t>nel</a:t>
            </a:r>
            <a:r>
              <a:rPr lang="en-US" sz="3600" dirty="0" smtClean="0"/>
              <a:t> </a:t>
            </a:r>
            <a:r>
              <a:rPr lang="en-US" sz="3600" dirty="0" err="1" smtClean="0"/>
              <a:t>passato</a:t>
            </a:r>
            <a:r>
              <a:rPr lang="en-US" sz="3600" dirty="0" smtClean="0"/>
              <a:t> </a:t>
            </a:r>
            <a:r>
              <a:rPr lang="en-US" sz="3600" dirty="0" err="1" smtClean="0"/>
              <a:t>prossimo</a:t>
            </a:r>
            <a:r>
              <a:rPr lang="en-US" sz="3600" dirty="0" smtClean="0"/>
              <a:t>:</a:t>
            </a:r>
            <a:endParaRPr lang="en-US" sz="3600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3749040" cy="54102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dirty="0" err="1" smtClean="0"/>
              <a:t>Tu</a:t>
            </a:r>
            <a:r>
              <a:rPr lang="en-US" sz="2800" dirty="0" smtClean="0"/>
              <a:t> / </a:t>
            </a:r>
            <a:r>
              <a:rPr lang="en-US" sz="2800" dirty="0" err="1" smtClean="0"/>
              <a:t>andare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err="1" smtClean="0"/>
              <a:t>Noi</a:t>
            </a:r>
            <a:r>
              <a:rPr lang="en-US" sz="2800" dirty="0" smtClean="0"/>
              <a:t> / </a:t>
            </a:r>
            <a:r>
              <a:rPr lang="en-US" sz="2800" dirty="0" err="1" smtClean="0"/>
              <a:t>partire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err="1" smtClean="0"/>
              <a:t>Voi</a:t>
            </a:r>
            <a:r>
              <a:rPr lang="en-US" sz="2800" dirty="0" smtClean="0"/>
              <a:t> / </a:t>
            </a:r>
            <a:r>
              <a:rPr lang="en-US" sz="2800" dirty="0" err="1" smtClean="0"/>
              <a:t>diventare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smtClean="0"/>
              <a:t>Lei / </a:t>
            </a:r>
            <a:r>
              <a:rPr lang="en-US" sz="2800" dirty="0" err="1" smtClean="0"/>
              <a:t>cadere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err="1" smtClean="0"/>
              <a:t>Voi</a:t>
            </a:r>
            <a:r>
              <a:rPr lang="en-US" sz="2800" dirty="0" smtClean="0"/>
              <a:t> / </a:t>
            </a:r>
            <a:r>
              <a:rPr lang="en-US" sz="2800" dirty="0" err="1" smtClean="0"/>
              <a:t>tornare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err="1" smtClean="0"/>
              <a:t>Loro</a:t>
            </a:r>
            <a:r>
              <a:rPr lang="en-US" sz="2800" dirty="0" smtClean="0"/>
              <a:t> / </a:t>
            </a:r>
            <a:r>
              <a:rPr lang="en-US" sz="2800" dirty="0" err="1" smtClean="0"/>
              <a:t>entrare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smtClean="0"/>
              <a:t>Io / </a:t>
            </a:r>
            <a:r>
              <a:rPr lang="en-US" sz="2800" dirty="0" err="1" smtClean="0"/>
              <a:t>arrivare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err="1" smtClean="0"/>
              <a:t>Noi</a:t>
            </a:r>
            <a:r>
              <a:rPr lang="en-US" sz="2800" dirty="0" smtClean="0"/>
              <a:t> / stare</a:t>
            </a:r>
          </a:p>
          <a:p>
            <a:pPr marL="514350" indent="-514350">
              <a:buAutoNum type="arabicPeriod"/>
            </a:pPr>
            <a:r>
              <a:rPr lang="en-US" sz="2800" dirty="0" err="1" smtClean="0"/>
              <a:t>Tu</a:t>
            </a:r>
            <a:r>
              <a:rPr lang="en-US" sz="2800" dirty="0" smtClean="0"/>
              <a:t> / </a:t>
            </a:r>
            <a:r>
              <a:rPr lang="en-US" sz="2800" dirty="0" err="1" smtClean="0"/>
              <a:t>alzarsi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err="1" smtClean="0"/>
              <a:t>Lui</a:t>
            </a:r>
            <a:r>
              <a:rPr lang="en-US" sz="2800" dirty="0" smtClean="0"/>
              <a:t> / </a:t>
            </a:r>
            <a:r>
              <a:rPr lang="en-US" sz="2800" dirty="0" err="1" smtClean="0"/>
              <a:t>addormentarsi</a:t>
            </a:r>
            <a:endParaRPr lang="en-US" sz="2800" dirty="0" smtClean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"/>
          </p:nvPr>
        </p:nvSpPr>
        <p:spPr>
          <a:xfrm>
            <a:off x="4114800" y="1447800"/>
            <a:ext cx="4568190" cy="51816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___________________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___________________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___________________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___________________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___________________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___________________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___________________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___________________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___________________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___________________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181600" y="13716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sei</a:t>
            </a:r>
            <a:r>
              <a:rPr lang="en-US" sz="2800" dirty="0" smtClean="0"/>
              <a:t> </a:t>
            </a:r>
            <a:r>
              <a:rPr lang="en-US" sz="2800" dirty="0" err="1" smtClean="0"/>
              <a:t>andato</a:t>
            </a:r>
            <a:r>
              <a:rPr lang="en-US" sz="2800" dirty="0" smtClean="0"/>
              <a:t>/a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19050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siamo</a:t>
            </a:r>
            <a:r>
              <a:rPr lang="en-US" sz="2800" dirty="0" smtClean="0"/>
              <a:t> </a:t>
            </a:r>
            <a:r>
              <a:rPr lang="en-US" sz="2800" dirty="0" err="1" smtClean="0"/>
              <a:t>partiti</a:t>
            </a:r>
            <a:r>
              <a:rPr lang="en-US" sz="2800" dirty="0" smtClean="0"/>
              <a:t>/e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105400" y="2438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siete</a:t>
            </a:r>
            <a:r>
              <a:rPr lang="en-US" sz="2800" dirty="0" smtClean="0"/>
              <a:t> </a:t>
            </a:r>
            <a:r>
              <a:rPr lang="en-US" sz="2800" dirty="0" err="1" smtClean="0"/>
              <a:t>diventati</a:t>
            </a:r>
            <a:r>
              <a:rPr lang="en-US" sz="2800" dirty="0" smtClean="0"/>
              <a:t>/e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181600" y="28956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è </a:t>
            </a:r>
            <a:r>
              <a:rPr lang="en-US" sz="2800" dirty="0" err="1" smtClean="0"/>
              <a:t>caduta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181600" y="34290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siete</a:t>
            </a:r>
            <a:r>
              <a:rPr lang="en-US" sz="2800" dirty="0" smtClean="0"/>
              <a:t> </a:t>
            </a:r>
            <a:r>
              <a:rPr lang="en-US" sz="2800" dirty="0" err="1" smtClean="0"/>
              <a:t>tornati</a:t>
            </a:r>
            <a:r>
              <a:rPr lang="en-US" sz="2800" dirty="0" smtClean="0"/>
              <a:t>/e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181600" y="39624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sono</a:t>
            </a:r>
            <a:r>
              <a:rPr lang="en-US" sz="2800" dirty="0" smtClean="0"/>
              <a:t> </a:t>
            </a:r>
            <a:r>
              <a:rPr lang="en-US" sz="2800" dirty="0" err="1" smtClean="0"/>
              <a:t>entrati</a:t>
            </a:r>
            <a:r>
              <a:rPr lang="en-US" sz="2800" dirty="0" smtClean="0"/>
              <a:t>/e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181600" y="44196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sono</a:t>
            </a:r>
            <a:r>
              <a:rPr lang="en-US" sz="2800" dirty="0" smtClean="0"/>
              <a:t> </a:t>
            </a:r>
            <a:r>
              <a:rPr lang="en-US" sz="2800" dirty="0" err="1" smtClean="0"/>
              <a:t>arrivato</a:t>
            </a:r>
            <a:r>
              <a:rPr lang="en-US" sz="2800" dirty="0" smtClean="0"/>
              <a:t>/a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5105400" y="49530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siamo</a:t>
            </a:r>
            <a:r>
              <a:rPr lang="en-US" sz="2800" dirty="0" smtClean="0"/>
              <a:t> </a:t>
            </a:r>
            <a:r>
              <a:rPr lang="en-US" sz="2800" dirty="0" err="1" smtClean="0"/>
              <a:t>stati</a:t>
            </a:r>
            <a:r>
              <a:rPr lang="en-US" sz="2800" dirty="0" smtClean="0"/>
              <a:t>/e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5105400" y="54102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ti</a:t>
            </a:r>
            <a:r>
              <a:rPr lang="en-US" sz="2800" dirty="0" smtClean="0"/>
              <a:t> </a:t>
            </a:r>
            <a:r>
              <a:rPr lang="en-US" sz="2800" dirty="0" err="1" smtClean="0"/>
              <a:t>sei</a:t>
            </a:r>
            <a:r>
              <a:rPr lang="en-US" sz="2800" dirty="0" smtClean="0"/>
              <a:t> </a:t>
            </a:r>
            <a:r>
              <a:rPr lang="en-US" sz="2800" dirty="0" err="1" smtClean="0"/>
              <a:t>alzato</a:t>
            </a:r>
            <a:r>
              <a:rPr lang="en-US" sz="2800" dirty="0" smtClean="0"/>
              <a:t>/a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5181600" y="59436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si</a:t>
            </a:r>
            <a:r>
              <a:rPr lang="en-US" sz="2800" dirty="0" smtClean="0"/>
              <a:t> è </a:t>
            </a:r>
            <a:r>
              <a:rPr lang="en-US" sz="2800" dirty="0" err="1" smtClean="0"/>
              <a:t>addormentato</a:t>
            </a:r>
            <a:endParaRPr 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7772400" cy="106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</a:t>
            </a:r>
            <a:r>
              <a:rPr lang="en-US" sz="2400" i="1" dirty="0" err="1" smtClean="0"/>
              <a:t>passato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prossimo</a:t>
            </a:r>
            <a:endParaRPr lang="en-US" sz="2400" i="1" dirty="0" smtClean="0"/>
          </a:p>
          <a:p>
            <a:r>
              <a:rPr lang="en-US" sz="2400" dirty="0" smtClean="0"/>
              <a:t>with irregular past participles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676400"/>
            <a:ext cx="8382000" cy="12192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Part Three</a:t>
            </a:r>
            <a:endParaRPr lang="en-US" sz="4800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Diane\AppData\Local\Microsoft\Windows\Temporary Internet Files\Content.IE5\04MKUFRY\MCj0287580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1676400"/>
            <a:ext cx="2914809" cy="3124200"/>
          </a:xfrm>
          <a:prstGeom prst="rect">
            <a:avLst/>
          </a:prstGeom>
          <a:noFill/>
        </p:spPr>
      </p:pic>
      <p:sp>
        <p:nvSpPr>
          <p:cNvPr id="6" name="Oval Callout 5"/>
          <p:cNvSpPr/>
          <p:nvPr/>
        </p:nvSpPr>
        <p:spPr>
          <a:xfrm>
            <a:off x="228600" y="609600"/>
            <a:ext cx="3581400" cy="2133600"/>
          </a:xfrm>
          <a:prstGeom prst="wedgeEllipseCallout">
            <a:avLst>
              <a:gd name="adj1" fmla="val 46847"/>
              <a:gd name="adj2" fmla="val 439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Do you remember how regular past participles are formed in Italian?</a:t>
            </a:r>
            <a:endParaRPr lang="en-US" sz="2400" dirty="0"/>
          </a:p>
        </p:txBody>
      </p:sp>
      <p:sp>
        <p:nvSpPr>
          <p:cNvPr id="7" name="Oval Callout 6"/>
          <p:cNvSpPr/>
          <p:nvPr/>
        </p:nvSpPr>
        <p:spPr>
          <a:xfrm>
            <a:off x="5486400" y="304800"/>
            <a:ext cx="3657600" cy="2895600"/>
          </a:xfrm>
          <a:prstGeom prst="wedgeEllipseCallout">
            <a:avLst>
              <a:gd name="adj1" fmla="val -48346"/>
              <a:gd name="adj2" fmla="val 599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By changing: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i="1" dirty="0" smtClean="0">
                <a:solidFill>
                  <a:schemeClr val="bg1"/>
                </a:solidFill>
              </a:rPr>
              <a:t>-are </a:t>
            </a:r>
            <a:r>
              <a:rPr lang="en-US" sz="2400" dirty="0" smtClean="0">
                <a:solidFill>
                  <a:schemeClr val="bg1"/>
                </a:solidFill>
              </a:rPr>
              <a:t>to </a:t>
            </a:r>
            <a:r>
              <a:rPr lang="en-US" sz="2400" i="1" dirty="0" smtClean="0">
                <a:solidFill>
                  <a:schemeClr val="bg1"/>
                </a:solidFill>
              </a:rPr>
              <a:t>-</a:t>
            </a:r>
            <a:r>
              <a:rPr lang="en-US" sz="2400" i="1" dirty="0" err="1" smtClean="0">
                <a:solidFill>
                  <a:schemeClr val="bg1"/>
                </a:solidFill>
              </a:rPr>
              <a:t>ato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2400" i="1" dirty="0" smtClean="0">
                <a:solidFill>
                  <a:schemeClr val="bg1"/>
                </a:solidFill>
              </a:rPr>
              <a:t>-ire </a:t>
            </a:r>
            <a:r>
              <a:rPr lang="en-US" sz="2400" dirty="0" smtClean="0">
                <a:solidFill>
                  <a:schemeClr val="bg1"/>
                </a:solidFill>
              </a:rPr>
              <a:t>to </a:t>
            </a:r>
            <a:r>
              <a:rPr lang="en-US" sz="2400" i="1" dirty="0" smtClean="0">
                <a:solidFill>
                  <a:schemeClr val="bg1"/>
                </a:solidFill>
              </a:rPr>
              <a:t>-</a:t>
            </a:r>
            <a:r>
              <a:rPr lang="en-US" sz="2400" i="1" dirty="0" err="1" smtClean="0">
                <a:solidFill>
                  <a:schemeClr val="bg1"/>
                </a:solidFill>
              </a:rPr>
              <a:t>ito</a:t>
            </a:r>
            <a:endParaRPr lang="en-US" sz="2400" i="1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and 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i="1" dirty="0" smtClean="0">
                <a:solidFill>
                  <a:schemeClr val="bg1"/>
                </a:solidFill>
              </a:rPr>
              <a:t>-ere </a:t>
            </a:r>
            <a:r>
              <a:rPr lang="en-US" sz="2400" dirty="0" smtClean="0">
                <a:solidFill>
                  <a:schemeClr val="bg1"/>
                </a:solidFill>
              </a:rPr>
              <a:t>to </a:t>
            </a:r>
            <a:r>
              <a:rPr lang="en-US" sz="2400" i="1" dirty="0" smtClean="0">
                <a:solidFill>
                  <a:schemeClr val="bg1"/>
                </a:solidFill>
              </a:rPr>
              <a:t>-</a:t>
            </a:r>
            <a:r>
              <a:rPr lang="en-US" sz="2400" i="1" dirty="0" err="1" smtClean="0">
                <a:solidFill>
                  <a:schemeClr val="bg1"/>
                </a:solidFill>
              </a:rPr>
              <a:t>uto</a:t>
            </a:r>
            <a:r>
              <a:rPr lang="en-US" sz="2400" i="1" dirty="0" smtClean="0">
                <a:solidFill>
                  <a:schemeClr val="bg1"/>
                </a:solidFill>
              </a:rPr>
              <a:t>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304800" y="4495800"/>
            <a:ext cx="4953000" cy="2209800"/>
          </a:xfrm>
          <a:prstGeom prst="wedgeEllipseCallout">
            <a:avLst>
              <a:gd name="adj1" fmla="val 17446"/>
              <a:gd name="adj2" fmla="val -802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Very good. </a:t>
            </a:r>
          </a:p>
          <a:p>
            <a:pPr algn="ctr"/>
            <a:r>
              <a:rPr lang="en-US" sz="2400" dirty="0" smtClean="0"/>
              <a:t>Now you also need to know that many past participles are not formed that way. Many are </a:t>
            </a:r>
            <a:r>
              <a:rPr lang="en-US" sz="2400" b="1" i="1" dirty="0" smtClean="0"/>
              <a:t>IRREGULAR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9" name="Oval Callout 8"/>
          <p:cNvSpPr/>
          <p:nvPr/>
        </p:nvSpPr>
        <p:spPr>
          <a:xfrm>
            <a:off x="6096000" y="5105400"/>
            <a:ext cx="2209800" cy="838200"/>
          </a:xfrm>
          <a:prstGeom prst="wedgeEllipseCallout">
            <a:avLst>
              <a:gd name="adj1" fmla="val -57615"/>
              <a:gd name="adj2" fmla="val -1574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Great.</a:t>
            </a:r>
            <a:endParaRPr lang="en-US" sz="2400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The irregular past participles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4800" y="2362200"/>
            <a:ext cx="2667000" cy="38862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3200" b="1" dirty="0" err="1" smtClean="0">
                <a:solidFill>
                  <a:srgbClr val="006600"/>
                </a:solidFill>
              </a:rPr>
              <a:t>aprire</a:t>
            </a:r>
            <a:endParaRPr lang="en-US" sz="3200" b="1" dirty="0" smtClean="0">
              <a:solidFill>
                <a:srgbClr val="006600"/>
              </a:solidFill>
            </a:endParaRPr>
          </a:p>
          <a:p>
            <a:pPr marL="514350" indent="-514350">
              <a:buAutoNum type="arabicPeriod"/>
            </a:pPr>
            <a:r>
              <a:rPr lang="en-US" sz="3200" b="1" dirty="0" err="1" smtClean="0">
                <a:solidFill>
                  <a:srgbClr val="006600"/>
                </a:solidFill>
              </a:rPr>
              <a:t>bere</a:t>
            </a:r>
            <a:endParaRPr lang="en-US" sz="3200" b="1" dirty="0" smtClean="0">
              <a:solidFill>
                <a:srgbClr val="006600"/>
              </a:solidFill>
            </a:endParaRPr>
          </a:p>
          <a:p>
            <a:pPr marL="514350" indent="-514350">
              <a:buAutoNum type="arabicPeriod"/>
            </a:pPr>
            <a:r>
              <a:rPr lang="en-US" sz="3200" b="1" dirty="0" err="1" smtClean="0">
                <a:solidFill>
                  <a:srgbClr val="006600"/>
                </a:solidFill>
              </a:rPr>
              <a:t>chiedere</a:t>
            </a:r>
            <a:endParaRPr lang="en-US" sz="3200" b="1" dirty="0" smtClean="0">
              <a:solidFill>
                <a:srgbClr val="006600"/>
              </a:solidFill>
            </a:endParaRP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en-US" sz="3200" b="1" dirty="0" err="1" smtClean="0">
                <a:solidFill>
                  <a:srgbClr val="006600"/>
                </a:solidFill>
              </a:rPr>
              <a:t>chiudere</a:t>
            </a:r>
            <a:endParaRPr lang="en-US" sz="3200" b="1" dirty="0" smtClean="0">
              <a:solidFill>
                <a:srgbClr val="006600"/>
              </a:solidFill>
            </a:endParaRPr>
          </a:p>
          <a:p>
            <a:pPr marL="514350" indent="-514350">
              <a:buAutoNum type="arabicPeriod"/>
            </a:pPr>
            <a:r>
              <a:rPr lang="en-US" sz="3200" b="1" dirty="0" err="1" smtClean="0">
                <a:solidFill>
                  <a:srgbClr val="006600"/>
                </a:solidFill>
              </a:rPr>
              <a:t>conoscere</a:t>
            </a:r>
            <a:endParaRPr lang="en-US" sz="3200" b="1" dirty="0" smtClean="0">
              <a:solidFill>
                <a:srgbClr val="006600"/>
              </a:solidFill>
            </a:endParaRPr>
          </a:p>
          <a:p>
            <a:pPr marL="514350" indent="-514350">
              <a:buAutoNum type="arabicPeriod"/>
            </a:pPr>
            <a:r>
              <a:rPr lang="en-US" sz="3200" b="1" dirty="0" err="1" smtClean="0">
                <a:solidFill>
                  <a:srgbClr val="006600"/>
                </a:solidFill>
              </a:rPr>
              <a:t>decidere</a:t>
            </a:r>
            <a:endParaRPr lang="en-US" sz="3200" b="1" dirty="0" smtClean="0">
              <a:solidFill>
                <a:srgbClr val="0066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6096000" y="2438400"/>
            <a:ext cx="2590800" cy="34290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3200" b="1" dirty="0" err="1" smtClean="0">
                <a:solidFill>
                  <a:srgbClr val="C00000"/>
                </a:solidFill>
              </a:rPr>
              <a:t>aperto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3200" b="1" dirty="0" err="1" smtClean="0">
                <a:solidFill>
                  <a:srgbClr val="C00000"/>
                </a:solidFill>
              </a:rPr>
              <a:t>bevuto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3200" b="1" dirty="0" err="1" smtClean="0">
                <a:solidFill>
                  <a:srgbClr val="C00000"/>
                </a:solidFill>
              </a:rPr>
              <a:t>chiesto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3200" b="1" dirty="0" err="1" smtClean="0">
                <a:solidFill>
                  <a:srgbClr val="C00000"/>
                </a:solidFill>
              </a:rPr>
              <a:t>chiuso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3200" b="1" dirty="0" err="1" smtClean="0">
                <a:solidFill>
                  <a:srgbClr val="C00000"/>
                </a:solidFill>
              </a:rPr>
              <a:t>conosciuto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3200" b="1" dirty="0" err="1" smtClean="0">
                <a:solidFill>
                  <a:srgbClr val="C00000"/>
                </a:solidFill>
              </a:rPr>
              <a:t>deciso</a:t>
            </a:r>
            <a:endParaRPr lang="en-US" sz="3200" b="1" dirty="0" smtClean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0400" y="2362200"/>
            <a:ext cx="2438400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3200" dirty="0" smtClean="0"/>
              <a:t> to open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3200" dirty="0" smtClean="0"/>
              <a:t> to drink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3200" dirty="0" smtClean="0"/>
              <a:t> to ask for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3200" dirty="0" smtClean="0"/>
              <a:t> to close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3200" dirty="0" smtClean="0"/>
              <a:t> to know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3200" dirty="0" smtClean="0"/>
              <a:t> to decide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15240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Italian Verb</a:t>
            </a:r>
            <a:r>
              <a:rPr lang="en-US" sz="2800" dirty="0" smtClean="0"/>
              <a:t>	      </a:t>
            </a:r>
            <a:r>
              <a:rPr lang="en-US" sz="2800" u="sng" dirty="0" smtClean="0"/>
              <a:t>Meaning in English</a:t>
            </a:r>
            <a:r>
              <a:rPr lang="en-US" sz="2800" dirty="0" smtClean="0"/>
              <a:t>	</a:t>
            </a:r>
            <a:r>
              <a:rPr lang="en-US" sz="2800" u="sng" dirty="0" smtClean="0"/>
              <a:t>Past Participle</a:t>
            </a:r>
            <a:endParaRPr lang="en-US" sz="2800" u="sng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More irregular past participles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4800" y="2362200"/>
            <a:ext cx="2667000" cy="38862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sz="3200" b="1" dirty="0" smtClean="0">
                <a:solidFill>
                  <a:srgbClr val="006600"/>
                </a:solidFill>
              </a:rPr>
              <a:t>dire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sz="3200" b="1" dirty="0" err="1" smtClean="0">
                <a:solidFill>
                  <a:srgbClr val="006600"/>
                </a:solidFill>
              </a:rPr>
              <a:t>discutere</a:t>
            </a:r>
            <a:endParaRPr lang="en-US" sz="3200" b="1" dirty="0" smtClean="0">
              <a:solidFill>
                <a:srgbClr val="006600"/>
              </a:solidFill>
            </a:endParaRPr>
          </a:p>
          <a:p>
            <a:pPr marL="514350" indent="-514350">
              <a:buFont typeface="+mj-lt"/>
              <a:buAutoNum type="arabicPeriod" startAt="7"/>
            </a:pPr>
            <a:r>
              <a:rPr lang="en-US" sz="3200" b="1" dirty="0" err="1" smtClean="0">
                <a:solidFill>
                  <a:srgbClr val="006600"/>
                </a:solidFill>
              </a:rPr>
              <a:t>essere</a:t>
            </a:r>
            <a:endParaRPr lang="en-US" sz="3200" b="1" dirty="0" smtClean="0">
              <a:solidFill>
                <a:srgbClr val="006600"/>
              </a:solidFill>
            </a:endParaRPr>
          </a:p>
          <a:p>
            <a:pPr marL="514350" indent="-514350">
              <a:spcBef>
                <a:spcPts val="600"/>
              </a:spcBef>
              <a:buFont typeface="+mj-lt"/>
              <a:buAutoNum type="arabicPeriod" startAt="7"/>
            </a:pPr>
            <a:r>
              <a:rPr lang="en-US" sz="3200" b="1" dirty="0" smtClean="0">
                <a:solidFill>
                  <a:srgbClr val="006600"/>
                </a:solidFill>
              </a:rPr>
              <a:t>fare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sz="3200" b="1" dirty="0" err="1" smtClean="0">
                <a:solidFill>
                  <a:srgbClr val="006600"/>
                </a:solidFill>
              </a:rPr>
              <a:t>leggere</a:t>
            </a:r>
            <a:endParaRPr lang="en-US" sz="3200" b="1" dirty="0" smtClean="0">
              <a:solidFill>
                <a:srgbClr val="006600"/>
              </a:solidFill>
            </a:endParaRPr>
          </a:p>
          <a:p>
            <a:pPr marL="514350" indent="-514350">
              <a:buFont typeface="+mj-lt"/>
              <a:buAutoNum type="arabicPeriod" startAt="7"/>
            </a:pPr>
            <a:r>
              <a:rPr lang="en-US" sz="3200" b="1" dirty="0" err="1" smtClean="0">
                <a:solidFill>
                  <a:srgbClr val="006600"/>
                </a:solidFill>
              </a:rPr>
              <a:t>mettere</a:t>
            </a:r>
            <a:endParaRPr lang="en-US" sz="3200" b="1" dirty="0" smtClean="0">
              <a:solidFill>
                <a:srgbClr val="0066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6096000" y="2438400"/>
            <a:ext cx="2590800" cy="34290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3200" b="1" dirty="0" err="1" smtClean="0">
                <a:solidFill>
                  <a:srgbClr val="C00000"/>
                </a:solidFill>
              </a:rPr>
              <a:t>detto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3200" b="1" dirty="0" err="1" smtClean="0">
                <a:solidFill>
                  <a:srgbClr val="C00000"/>
                </a:solidFill>
              </a:rPr>
              <a:t>discusso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3200" b="1" dirty="0" err="1" smtClean="0">
                <a:solidFill>
                  <a:srgbClr val="C00000"/>
                </a:solidFill>
              </a:rPr>
              <a:t>stato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3200" b="1" dirty="0" err="1" smtClean="0">
                <a:solidFill>
                  <a:srgbClr val="C00000"/>
                </a:solidFill>
              </a:rPr>
              <a:t>fatto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3200" b="1" dirty="0" err="1" smtClean="0">
                <a:solidFill>
                  <a:srgbClr val="C00000"/>
                </a:solidFill>
              </a:rPr>
              <a:t>letto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3200" b="1" dirty="0" err="1" smtClean="0">
                <a:solidFill>
                  <a:srgbClr val="C00000"/>
                </a:solidFill>
              </a:rPr>
              <a:t>messo</a:t>
            </a:r>
            <a:endParaRPr lang="en-US" sz="3200" b="1" dirty="0" smtClean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0400" y="2362200"/>
            <a:ext cx="2438400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3200" dirty="0" smtClean="0"/>
              <a:t> to say, tell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3200" dirty="0" smtClean="0"/>
              <a:t> to discuss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3200" dirty="0" smtClean="0"/>
              <a:t> to be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3200" dirty="0" smtClean="0"/>
              <a:t> to do, make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3200" dirty="0" smtClean="0"/>
              <a:t> to read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3200" dirty="0" smtClean="0"/>
              <a:t> to put, place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15240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Italian Verb</a:t>
            </a:r>
            <a:r>
              <a:rPr lang="en-US" sz="2800" dirty="0" smtClean="0"/>
              <a:t>	      </a:t>
            </a:r>
            <a:r>
              <a:rPr lang="en-US" sz="2800" u="sng" dirty="0" smtClean="0"/>
              <a:t>Meaning in English</a:t>
            </a:r>
            <a:r>
              <a:rPr lang="en-US" sz="2800" dirty="0" smtClean="0"/>
              <a:t>	</a:t>
            </a:r>
            <a:r>
              <a:rPr lang="en-US" sz="2800" u="sng" dirty="0" smtClean="0"/>
              <a:t>Past Participle</a:t>
            </a:r>
            <a:endParaRPr lang="en-US" sz="2800" u="sng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And more irregular past participles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4800" y="2362200"/>
            <a:ext cx="2667000" cy="38862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13"/>
            </a:pPr>
            <a:r>
              <a:rPr lang="en-US" sz="3200" b="1" dirty="0" err="1" smtClean="0">
                <a:solidFill>
                  <a:srgbClr val="006600"/>
                </a:solidFill>
              </a:rPr>
              <a:t>morire</a:t>
            </a:r>
            <a:endParaRPr lang="en-US" sz="3200" b="1" dirty="0" smtClean="0">
              <a:solidFill>
                <a:srgbClr val="006600"/>
              </a:solidFill>
            </a:endParaRPr>
          </a:p>
          <a:p>
            <a:pPr marL="514350" indent="-514350">
              <a:buFont typeface="+mj-lt"/>
              <a:buAutoNum type="arabicPeriod" startAt="13"/>
            </a:pPr>
            <a:r>
              <a:rPr lang="en-US" sz="3200" b="1" dirty="0" err="1" smtClean="0">
                <a:solidFill>
                  <a:srgbClr val="006600"/>
                </a:solidFill>
              </a:rPr>
              <a:t>nascere</a:t>
            </a:r>
            <a:endParaRPr lang="en-US" sz="3200" b="1" dirty="0" smtClean="0">
              <a:solidFill>
                <a:srgbClr val="006600"/>
              </a:solidFill>
            </a:endParaRPr>
          </a:p>
          <a:p>
            <a:pPr marL="514350" indent="-514350">
              <a:buFont typeface="+mj-lt"/>
              <a:buAutoNum type="arabicPeriod" startAt="13"/>
            </a:pPr>
            <a:r>
              <a:rPr lang="en-US" sz="3200" b="1" dirty="0" err="1" smtClean="0">
                <a:solidFill>
                  <a:srgbClr val="006600"/>
                </a:solidFill>
              </a:rPr>
              <a:t>offrire</a:t>
            </a:r>
            <a:endParaRPr lang="en-US" sz="3200" b="1" dirty="0" smtClean="0">
              <a:solidFill>
                <a:srgbClr val="006600"/>
              </a:solidFill>
            </a:endParaRPr>
          </a:p>
          <a:p>
            <a:pPr marL="514350" indent="-514350">
              <a:spcBef>
                <a:spcPts val="600"/>
              </a:spcBef>
              <a:buFont typeface="+mj-lt"/>
              <a:buAutoNum type="arabicPeriod" startAt="13"/>
            </a:pPr>
            <a:r>
              <a:rPr lang="en-US" sz="3200" b="1" dirty="0" err="1" smtClean="0">
                <a:solidFill>
                  <a:srgbClr val="006600"/>
                </a:solidFill>
              </a:rPr>
              <a:t>perdere</a:t>
            </a:r>
            <a:endParaRPr lang="en-US" sz="3200" b="1" dirty="0" smtClean="0">
              <a:solidFill>
                <a:srgbClr val="006600"/>
              </a:solidFill>
            </a:endParaRPr>
          </a:p>
          <a:p>
            <a:pPr marL="514350" indent="-514350">
              <a:buFont typeface="+mj-lt"/>
              <a:buAutoNum type="arabicPeriod" startAt="13"/>
            </a:pPr>
            <a:r>
              <a:rPr lang="en-US" sz="3200" b="1" dirty="0" err="1" smtClean="0">
                <a:solidFill>
                  <a:srgbClr val="006600"/>
                </a:solidFill>
              </a:rPr>
              <a:t>prendere</a:t>
            </a:r>
            <a:endParaRPr lang="en-US" sz="3200" b="1" dirty="0" smtClean="0">
              <a:solidFill>
                <a:srgbClr val="006600"/>
              </a:solidFill>
            </a:endParaRPr>
          </a:p>
          <a:p>
            <a:pPr marL="514350" indent="-514350">
              <a:buFont typeface="+mj-lt"/>
              <a:buAutoNum type="arabicPeriod" startAt="13"/>
            </a:pPr>
            <a:r>
              <a:rPr lang="en-US" sz="3200" b="1" dirty="0" err="1" smtClean="0">
                <a:solidFill>
                  <a:srgbClr val="006600"/>
                </a:solidFill>
              </a:rPr>
              <a:t>rimanere</a:t>
            </a:r>
            <a:endParaRPr lang="en-US" sz="3200" b="1" dirty="0" smtClean="0">
              <a:solidFill>
                <a:srgbClr val="0066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5638800" y="2438400"/>
            <a:ext cx="3352800" cy="34290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3200" b="1" dirty="0" err="1" smtClean="0">
                <a:solidFill>
                  <a:srgbClr val="C00000"/>
                </a:solidFill>
              </a:rPr>
              <a:t>morto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3200" b="1" dirty="0" err="1" smtClean="0">
                <a:solidFill>
                  <a:srgbClr val="C00000"/>
                </a:solidFill>
              </a:rPr>
              <a:t>nato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3200" b="1" dirty="0" err="1" smtClean="0">
                <a:solidFill>
                  <a:srgbClr val="C00000"/>
                </a:solidFill>
              </a:rPr>
              <a:t>offerto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3200" b="1" dirty="0" err="1" smtClean="0">
                <a:solidFill>
                  <a:srgbClr val="C00000"/>
                </a:solidFill>
              </a:rPr>
              <a:t>perso</a:t>
            </a:r>
            <a:r>
              <a:rPr lang="en-US" sz="3200" b="1" dirty="0" smtClean="0">
                <a:solidFill>
                  <a:srgbClr val="C00000"/>
                </a:solidFill>
              </a:rPr>
              <a:t> (</a:t>
            </a:r>
            <a:r>
              <a:rPr lang="en-US" sz="3200" b="1" dirty="0" err="1" smtClean="0">
                <a:solidFill>
                  <a:srgbClr val="C00000"/>
                </a:solidFill>
              </a:rPr>
              <a:t>perduto</a:t>
            </a:r>
            <a:r>
              <a:rPr lang="en-US" sz="3200" b="1" dirty="0" smtClean="0">
                <a:solidFill>
                  <a:srgbClr val="C00000"/>
                </a:solidFill>
              </a:rPr>
              <a:t>)</a:t>
            </a:r>
          </a:p>
          <a:p>
            <a:pPr>
              <a:spcBef>
                <a:spcPts val="600"/>
              </a:spcBef>
            </a:pPr>
            <a:r>
              <a:rPr lang="en-US" sz="3200" b="1" dirty="0" err="1" smtClean="0">
                <a:solidFill>
                  <a:srgbClr val="C00000"/>
                </a:solidFill>
              </a:rPr>
              <a:t>preso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3200" b="1" dirty="0" err="1" smtClean="0">
                <a:solidFill>
                  <a:srgbClr val="C00000"/>
                </a:solidFill>
              </a:rPr>
              <a:t>rimasto</a:t>
            </a:r>
            <a:endParaRPr lang="en-US" sz="3200" b="1" dirty="0" smtClean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71800" y="2362200"/>
            <a:ext cx="2438400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3200" dirty="0" smtClean="0"/>
              <a:t> to die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3200" dirty="0" smtClean="0"/>
              <a:t> to be born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3200" dirty="0" smtClean="0"/>
              <a:t> to offer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3200" dirty="0" smtClean="0"/>
              <a:t> to lose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3200" dirty="0" smtClean="0"/>
              <a:t> to take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3200" dirty="0" smtClean="0"/>
              <a:t> to remain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15240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Italian Verb</a:t>
            </a:r>
            <a:r>
              <a:rPr lang="en-US" sz="2800" dirty="0" smtClean="0"/>
              <a:t>	     </a:t>
            </a:r>
            <a:r>
              <a:rPr lang="en-US" sz="2800" u="sng" dirty="0" smtClean="0"/>
              <a:t>Meaning in English</a:t>
            </a:r>
            <a:r>
              <a:rPr lang="en-US" sz="2800" dirty="0" smtClean="0"/>
              <a:t>         </a:t>
            </a:r>
            <a:r>
              <a:rPr lang="en-US" sz="2800" u="sng" dirty="0" smtClean="0"/>
              <a:t>Past Participle</a:t>
            </a:r>
            <a:endParaRPr lang="en-US" sz="2800" u="sng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And still more irregular past participles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4800" y="2362200"/>
            <a:ext cx="2819400" cy="38862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19"/>
            </a:pPr>
            <a:r>
              <a:rPr lang="en-US" sz="3200" b="1" dirty="0" err="1" smtClean="0">
                <a:solidFill>
                  <a:srgbClr val="006600"/>
                </a:solidFill>
              </a:rPr>
              <a:t>rispondere</a:t>
            </a:r>
            <a:endParaRPr lang="en-US" sz="3200" b="1" dirty="0" smtClean="0">
              <a:solidFill>
                <a:srgbClr val="006600"/>
              </a:solidFill>
            </a:endParaRPr>
          </a:p>
          <a:p>
            <a:pPr marL="514350" indent="-514350">
              <a:buFont typeface="+mj-lt"/>
              <a:buAutoNum type="arabicPeriod" startAt="19"/>
            </a:pPr>
            <a:r>
              <a:rPr lang="en-US" sz="3200" b="1" dirty="0" err="1" smtClean="0">
                <a:solidFill>
                  <a:srgbClr val="006600"/>
                </a:solidFill>
              </a:rPr>
              <a:t>rompere</a:t>
            </a:r>
            <a:endParaRPr lang="en-US" sz="3200" b="1" dirty="0" smtClean="0">
              <a:solidFill>
                <a:srgbClr val="006600"/>
              </a:solidFill>
            </a:endParaRPr>
          </a:p>
          <a:p>
            <a:pPr marL="514350" indent="-514350">
              <a:buFont typeface="+mj-lt"/>
              <a:buAutoNum type="arabicPeriod" startAt="19"/>
            </a:pPr>
            <a:r>
              <a:rPr lang="en-US" sz="3200" b="1" dirty="0" err="1" smtClean="0">
                <a:solidFill>
                  <a:srgbClr val="006600"/>
                </a:solidFill>
              </a:rPr>
              <a:t>scendere</a:t>
            </a:r>
            <a:endParaRPr lang="en-US" sz="3200" b="1" dirty="0" smtClean="0">
              <a:solidFill>
                <a:srgbClr val="006600"/>
              </a:solidFill>
            </a:endParaRPr>
          </a:p>
          <a:p>
            <a:pPr marL="514350" indent="-514350">
              <a:buFont typeface="+mj-lt"/>
              <a:buAutoNum type="arabicPeriod" startAt="19"/>
            </a:pPr>
            <a:r>
              <a:rPr lang="en-US" sz="3200" b="1" dirty="0" err="1" smtClean="0">
                <a:solidFill>
                  <a:srgbClr val="006600"/>
                </a:solidFill>
              </a:rPr>
              <a:t>scrivere</a:t>
            </a:r>
            <a:endParaRPr lang="en-US" sz="3200" b="1" dirty="0" smtClean="0">
              <a:solidFill>
                <a:srgbClr val="006600"/>
              </a:solidFill>
            </a:endParaRPr>
          </a:p>
          <a:p>
            <a:pPr marL="514350" indent="-514350">
              <a:spcBef>
                <a:spcPts val="600"/>
              </a:spcBef>
              <a:buFont typeface="+mj-lt"/>
              <a:buAutoNum type="arabicPeriod" startAt="19"/>
            </a:pPr>
            <a:r>
              <a:rPr lang="en-US" sz="3200" b="1" dirty="0" err="1" smtClean="0">
                <a:solidFill>
                  <a:srgbClr val="006600"/>
                </a:solidFill>
              </a:rPr>
              <a:t>soffrire</a:t>
            </a:r>
            <a:endParaRPr lang="en-US" sz="3200" b="1" dirty="0" smtClean="0">
              <a:solidFill>
                <a:srgbClr val="006600"/>
              </a:solidFill>
            </a:endParaRPr>
          </a:p>
          <a:p>
            <a:pPr marL="514350" indent="-514350">
              <a:buFont typeface="+mj-lt"/>
              <a:buAutoNum type="arabicPeriod" startAt="19"/>
            </a:pPr>
            <a:r>
              <a:rPr lang="en-US" sz="3200" b="1" dirty="0" err="1" smtClean="0">
                <a:solidFill>
                  <a:srgbClr val="006600"/>
                </a:solidFill>
              </a:rPr>
              <a:t>spendere</a:t>
            </a:r>
            <a:endParaRPr lang="en-US" sz="3200" b="1" dirty="0" smtClean="0">
              <a:solidFill>
                <a:srgbClr val="0066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5867400" y="2438400"/>
            <a:ext cx="2971800" cy="34290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3200" b="1" dirty="0" err="1" smtClean="0">
                <a:solidFill>
                  <a:srgbClr val="C00000"/>
                </a:solidFill>
              </a:rPr>
              <a:t>risposto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3200" b="1" dirty="0" err="1" smtClean="0">
                <a:solidFill>
                  <a:srgbClr val="C00000"/>
                </a:solidFill>
              </a:rPr>
              <a:t>rotto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3200" b="1" dirty="0" err="1" smtClean="0">
                <a:solidFill>
                  <a:srgbClr val="C00000"/>
                </a:solidFill>
              </a:rPr>
              <a:t>sceso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3200" b="1" dirty="0" err="1" smtClean="0">
                <a:solidFill>
                  <a:srgbClr val="C00000"/>
                </a:solidFill>
              </a:rPr>
              <a:t>scritto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3200" b="1" dirty="0" err="1" smtClean="0">
                <a:solidFill>
                  <a:srgbClr val="C00000"/>
                </a:solidFill>
              </a:rPr>
              <a:t>sofferto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3200" b="1" dirty="0" err="1" smtClean="0">
                <a:solidFill>
                  <a:srgbClr val="C00000"/>
                </a:solidFill>
              </a:rPr>
              <a:t>speso</a:t>
            </a:r>
            <a:endParaRPr lang="en-US" sz="3200" b="1" dirty="0" smtClean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0400" y="2362200"/>
            <a:ext cx="2438400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3200" dirty="0" smtClean="0"/>
              <a:t> to answer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3200" dirty="0" smtClean="0"/>
              <a:t> to break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3200" dirty="0" smtClean="0"/>
              <a:t> to descend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3200" dirty="0" smtClean="0"/>
              <a:t> to write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3200" dirty="0" smtClean="0"/>
              <a:t> to suffer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3200" dirty="0" smtClean="0"/>
              <a:t> to spend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15240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Italian Verb</a:t>
            </a:r>
            <a:r>
              <a:rPr lang="en-US" sz="2800" dirty="0" smtClean="0"/>
              <a:t>	      </a:t>
            </a:r>
            <a:r>
              <a:rPr lang="en-US" sz="2800" u="sng" dirty="0" smtClean="0"/>
              <a:t>Meaning in English</a:t>
            </a:r>
            <a:r>
              <a:rPr lang="en-US" sz="2800" dirty="0" smtClean="0"/>
              <a:t>	</a:t>
            </a:r>
            <a:r>
              <a:rPr lang="en-US" sz="2800" u="sng" dirty="0" smtClean="0"/>
              <a:t>Past Participle</a:t>
            </a:r>
            <a:endParaRPr lang="en-US" sz="2800" u="sng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The last irregular past participles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4800" y="2362200"/>
            <a:ext cx="2667000" cy="21336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25"/>
            </a:pPr>
            <a:r>
              <a:rPr lang="en-US" sz="3200" b="1" dirty="0" err="1" smtClean="0">
                <a:solidFill>
                  <a:srgbClr val="006600"/>
                </a:solidFill>
              </a:rPr>
              <a:t>vedere</a:t>
            </a:r>
            <a:endParaRPr lang="en-US" sz="3200" b="1" dirty="0" smtClean="0">
              <a:solidFill>
                <a:srgbClr val="006600"/>
              </a:solidFill>
            </a:endParaRPr>
          </a:p>
          <a:p>
            <a:pPr marL="514350" indent="-514350">
              <a:buFont typeface="+mj-lt"/>
              <a:buAutoNum type="arabicPeriod" startAt="25"/>
            </a:pPr>
            <a:r>
              <a:rPr lang="en-US" sz="3200" b="1" dirty="0" smtClean="0">
                <a:solidFill>
                  <a:srgbClr val="006600"/>
                </a:solidFill>
              </a:rPr>
              <a:t>venire</a:t>
            </a:r>
          </a:p>
          <a:p>
            <a:pPr marL="514350" indent="-514350">
              <a:buAutoNum type="arabicPeriod" startAt="25"/>
            </a:pPr>
            <a:r>
              <a:rPr lang="en-US" sz="3200" b="1" dirty="0" err="1" smtClean="0">
                <a:solidFill>
                  <a:srgbClr val="006600"/>
                </a:solidFill>
              </a:rPr>
              <a:t>vincere</a:t>
            </a:r>
            <a:endParaRPr lang="en-US" sz="3200" b="1" dirty="0" smtClean="0">
              <a:solidFill>
                <a:srgbClr val="0066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5715000" y="2438400"/>
            <a:ext cx="3048000" cy="20574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3200" b="1" dirty="0" err="1" smtClean="0">
                <a:solidFill>
                  <a:srgbClr val="C00000"/>
                </a:solidFill>
              </a:rPr>
              <a:t>visto</a:t>
            </a:r>
            <a:r>
              <a:rPr lang="en-US" sz="3200" b="1" dirty="0" smtClean="0">
                <a:solidFill>
                  <a:srgbClr val="C00000"/>
                </a:solidFill>
              </a:rPr>
              <a:t> (</a:t>
            </a:r>
            <a:r>
              <a:rPr lang="en-US" sz="3200" b="1" dirty="0" err="1" smtClean="0">
                <a:solidFill>
                  <a:srgbClr val="C00000"/>
                </a:solidFill>
              </a:rPr>
              <a:t>veduto</a:t>
            </a:r>
            <a:r>
              <a:rPr lang="en-US" sz="3200" b="1" dirty="0" smtClean="0">
                <a:solidFill>
                  <a:srgbClr val="C00000"/>
                </a:solidFill>
              </a:rPr>
              <a:t>)</a:t>
            </a:r>
          </a:p>
          <a:p>
            <a:pPr>
              <a:spcBef>
                <a:spcPts val="600"/>
              </a:spcBef>
            </a:pPr>
            <a:r>
              <a:rPr lang="en-US" sz="3200" b="1" dirty="0" err="1" smtClean="0">
                <a:solidFill>
                  <a:srgbClr val="C00000"/>
                </a:solidFill>
              </a:rPr>
              <a:t>venuto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3200" b="1" dirty="0" err="1" smtClean="0">
                <a:solidFill>
                  <a:srgbClr val="C00000"/>
                </a:solidFill>
              </a:rPr>
              <a:t>vinto</a:t>
            </a:r>
            <a:endParaRPr lang="en-US" sz="3200" b="1" dirty="0" smtClean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0400" y="2362201"/>
            <a:ext cx="2438400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3200" dirty="0" smtClean="0"/>
              <a:t> to see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3200" dirty="0" smtClean="0"/>
              <a:t> to come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3200" dirty="0" smtClean="0"/>
              <a:t> to win</a:t>
            </a:r>
          </a:p>
          <a:p>
            <a:pPr>
              <a:spcBef>
                <a:spcPts val="600"/>
              </a:spcBef>
            </a:pPr>
            <a:endParaRPr lang="en-US" sz="32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57200" y="15240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Italian Verb</a:t>
            </a:r>
            <a:r>
              <a:rPr lang="en-US" sz="2800" dirty="0" smtClean="0"/>
              <a:t>	      </a:t>
            </a:r>
            <a:r>
              <a:rPr lang="en-US" sz="2800" u="sng" dirty="0" smtClean="0"/>
              <a:t>Meaning in English</a:t>
            </a:r>
            <a:r>
              <a:rPr lang="en-US" sz="2800" dirty="0" smtClean="0"/>
              <a:t>	</a:t>
            </a:r>
            <a:r>
              <a:rPr lang="en-US" sz="2800" u="sng" dirty="0" smtClean="0"/>
              <a:t>Past Participle</a:t>
            </a:r>
            <a:endParaRPr lang="en-US" sz="2800" u="sng" dirty="0"/>
          </a:p>
        </p:txBody>
      </p:sp>
      <p:pic>
        <p:nvPicPr>
          <p:cNvPr id="1026" name="Picture 2" descr="C:\Users\Diane\AppData\Local\Microsoft\Windows\Temporary Internet Files\Content.IE5\GP60KNJK\MCj0332890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4343400"/>
            <a:ext cx="2175722" cy="2286001"/>
          </a:xfrm>
          <a:prstGeom prst="rect">
            <a:avLst/>
          </a:prstGeom>
          <a:noFill/>
        </p:spPr>
      </p:pic>
      <p:sp>
        <p:nvSpPr>
          <p:cNvPr id="9" name="Oval Callout 8"/>
          <p:cNvSpPr/>
          <p:nvPr/>
        </p:nvSpPr>
        <p:spPr>
          <a:xfrm>
            <a:off x="4724400" y="5105400"/>
            <a:ext cx="3733800" cy="1066800"/>
          </a:xfrm>
          <a:prstGeom prst="wedgeEllipseCallout">
            <a:avLst>
              <a:gd name="adj1" fmla="val -62427"/>
              <a:gd name="adj2" fmla="val -127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Abbiamo</a:t>
            </a:r>
            <a:r>
              <a:rPr lang="en-US" sz="2800" dirty="0" smtClean="0"/>
              <a:t> </a:t>
            </a:r>
            <a:r>
              <a:rPr lang="en-US" sz="2800" dirty="0" err="1" smtClean="0"/>
              <a:t>vinto</a:t>
            </a:r>
            <a:r>
              <a:rPr lang="en-US" sz="2800" dirty="0" smtClean="0"/>
              <a:t>!</a:t>
            </a:r>
            <a:endParaRPr lang="en-US" sz="28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C:\Users\Diane\AppData\Local\Microsoft\Windows\Temporary Internet Files\Content.IE5\04MKUFRY\MCj0287580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88794" y="2971800"/>
            <a:ext cx="3056994" cy="327660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762000" y="304800"/>
            <a:ext cx="7391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Oggi</a:t>
            </a:r>
            <a:r>
              <a:rPr lang="en-US" sz="2800" dirty="0" smtClean="0"/>
              <a:t> Franco </a:t>
            </a:r>
            <a:r>
              <a:rPr lang="en-US" sz="2800" b="1" u="sng" dirty="0" smtClean="0">
                <a:solidFill>
                  <a:schemeClr val="bg1"/>
                </a:solidFill>
              </a:rPr>
              <a:t>ha </a:t>
            </a:r>
            <a:r>
              <a:rPr lang="en-US" sz="2800" b="1" u="sng" dirty="0" err="1" smtClean="0">
                <a:solidFill>
                  <a:schemeClr val="bg1"/>
                </a:solidFill>
              </a:rPr>
              <a:t>chiesto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matita</a:t>
            </a:r>
            <a:r>
              <a:rPr lang="en-US" sz="2800" dirty="0" smtClean="0"/>
              <a:t> al </a:t>
            </a:r>
            <a:r>
              <a:rPr lang="en-US" sz="2800" dirty="0" err="1" smtClean="0"/>
              <a:t>professore</a:t>
            </a:r>
            <a:r>
              <a:rPr lang="en-US" sz="2800" dirty="0" smtClean="0"/>
              <a:t>.</a:t>
            </a:r>
          </a:p>
          <a:p>
            <a:pPr algn="ctr"/>
            <a:r>
              <a:rPr lang="en-US" sz="2800" dirty="0" smtClean="0"/>
              <a:t>Il </a:t>
            </a:r>
            <a:r>
              <a:rPr lang="en-US" sz="2800" dirty="0" err="1" smtClean="0"/>
              <a:t>professore</a:t>
            </a:r>
            <a:r>
              <a:rPr lang="en-US" sz="2800" dirty="0" smtClean="0"/>
              <a:t> </a:t>
            </a:r>
            <a:r>
              <a:rPr lang="en-US" sz="2800" b="1" u="sng" dirty="0" smtClean="0"/>
              <a:t>ha </a:t>
            </a:r>
            <a:r>
              <a:rPr lang="en-US" sz="2800" b="1" u="sng" dirty="0" err="1" smtClean="0"/>
              <a:t>risposto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12" name="Oval Callout 11"/>
          <p:cNvSpPr/>
          <p:nvPr/>
        </p:nvSpPr>
        <p:spPr>
          <a:xfrm>
            <a:off x="381000" y="2057400"/>
            <a:ext cx="2743200" cy="3810000"/>
          </a:xfrm>
          <a:prstGeom prst="wedgeEllipseCallout">
            <a:avLst>
              <a:gd name="adj1" fmla="val 66051"/>
              <a:gd name="adj2" fmla="val -19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Ma Franco, </a:t>
            </a:r>
            <a:r>
              <a:rPr lang="en-US" sz="2400" dirty="0" err="1" smtClean="0"/>
              <a:t>cosa</a:t>
            </a:r>
            <a:r>
              <a:rPr lang="en-US" sz="2400" dirty="0" smtClean="0"/>
              <a:t> </a:t>
            </a:r>
            <a:r>
              <a:rPr lang="en-US" sz="2400" b="1" u="sng" dirty="0" err="1" smtClean="0"/>
              <a:t>hai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fatto</a:t>
            </a:r>
            <a:r>
              <a:rPr lang="en-US" sz="2400" b="1" dirty="0" smtClean="0"/>
              <a:t> </a:t>
            </a:r>
            <a:r>
              <a:rPr lang="en-US" sz="2400" dirty="0" smtClean="0"/>
              <a:t>con la </a:t>
            </a:r>
            <a:r>
              <a:rPr lang="en-US" sz="2400" dirty="0" err="1" smtClean="0"/>
              <a:t>matita</a:t>
            </a:r>
            <a:r>
              <a:rPr lang="en-US" sz="2400" dirty="0" smtClean="0"/>
              <a:t> </a:t>
            </a:r>
            <a:r>
              <a:rPr lang="en-US" sz="2400" dirty="0" err="1" smtClean="0"/>
              <a:t>che</a:t>
            </a:r>
            <a:r>
              <a:rPr lang="en-US" sz="2400" dirty="0" smtClean="0"/>
              <a:t> </a:t>
            </a:r>
            <a:r>
              <a:rPr lang="en-US" sz="2400" dirty="0" err="1" smtClean="0"/>
              <a:t>ti</a:t>
            </a:r>
            <a:r>
              <a:rPr lang="en-US" sz="2400" dirty="0" smtClean="0"/>
              <a:t> </a:t>
            </a:r>
            <a:r>
              <a:rPr lang="en-US" sz="2400" b="1" u="sng" dirty="0" smtClean="0"/>
              <a:t>ho </a:t>
            </a:r>
            <a:r>
              <a:rPr lang="en-US" sz="2400" b="1" u="sng" dirty="0" err="1" smtClean="0"/>
              <a:t>dato</a:t>
            </a:r>
            <a:r>
              <a:rPr lang="en-US" sz="2400" dirty="0" smtClean="0"/>
              <a:t> </a:t>
            </a:r>
            <a:r>
              <a:rPr lang="en-US" sz="2400" dirty="0" err="1" smtClean="0"/>
              <a:t>ieri</a:t>
            </a:r>
            <a:r>
              <a:rPr lang="en-US" sz="2400" dirty="0" smtClean="0"/>
              <a:t>?</a:t>
            </a:r>
          </a:p>
          <a:p>
            <a:pPr algn="ctr"/>
            <a:r>
              <a:rPr lang="en-US" sz="2400" dirty="0" smtClean="0"/>
              <a:t>Dove </a:t>
            </a:r>
            <a:r>
              <a:rPr lang="en-US" sz="2400" b="1" u="sng" dirty="0" err="1" smtClean="0"/>
              <a:t>hai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messo</a:t>
            </a:r>
            <a:r>
              <a:rPr lang="en-US" sz="2400" b="1" u="sng" dirty="0" smtClean="0"/>
              <a:t> </a:t>
            </a:r>
            <a:r>
              <a:rPr lang="en-US" sz="2400" dirty="0" err="1" smtClean="0"/>
              <a:t>quella</a:t>
            </a:r>
            <a:r>
              <a:rPr lang="en-US" sz="2400" dirty="0" smtClean="0"/>
              <a:t> </a:t>
            </a:r>
            <a:r>
              <a:rPr lang="en-US" sz="2400" dirty="0" err="1" smtClean="0"/>
              <a:t>matita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13" name="Oval Callout 12"/>
          <p:cNvSpPr/>
          <p:nvPr/>
        </p:nvSpPr>
        <p:spPr>
          <a:xfrm>
            <a:off x="6858000" y="2667000"/>
            <a:ext cx="2057400" cy="3124200"/>
          </a:xfrm>
          <a:prstGeom prst="wedgeEllipseCallout">
            <a:avLst>
              <a:gd name="adj1" fmla="val -92127"/>
              <a:gd name="adj2" fmla="val 196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Non so.</a:t>
            </a:r>
          </a:p>
          <a:p>
            <a:pPr algn="ctr"/>
            <a:r>
              <a:rPr lang="en-US" sz="2400" dirty="0" smtClean="0"/>
              <a:t>Credo </a:t>
            </a:r>
            <a:r>
              <a:rPr lang="en-US" sz="2400" dirty="0" err="1" smtClean="0"/>
              <a:t>che</a:t>
            </a:r>
            <a:r>
              <a:rPr lang="en-US" sz="2400" dirty="0" smtClean="0"/>
              <a:t> </a:t>
            </a:r>
            <a:r>
              <a:rPr lang="en-US" sz="2400" b="1" u="sng" dirty="0" smtClean="0"/>
              <a:t>ho </a:t>
            </a:r>
            <a:r>
              <a:rPr lang="en-US" sz="2400" b="1" u="sng" dirty="0" err="1" smtClean="0"/>
              <a:t>perso</a:t>
            </a:r>
            <a:r>
              <a:rPr lang="en-US" sz="2400" dirty="0" smtClean="0"/>
              <a:t> la </a:t>
            </a:r>
            <a:r>
              <a:rPr lang="en-US" sz="2400" dirty="0" err="1" smtClean="0"/>
              <a:t>matita</a:t>
            </a:r>
            <a:r>
              <a:rPr lang="en-US" sz="2400" dirty="0" smtClean="0"/>
              <a:t> </a:t>
            </a:r>
            <a:r>
              <a:rPr lang="en-US" sz="2400" dirty="0" err="1" smtClean="0"/>
              <a:t>ieri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685800" y="228600"/>
            <a:ext cx="7696200" cy="685800"/>
          </a:xfrm>
        </p:spPr>
        <p:txBody>
          <a:bodyPr>
            <a:normAutofit/>
          </a:bodyPr>
          <a:lstStyle/>
          <a:p>
            <a:pPr algn="l"/>
            <a:r>
              <a:rPr lang="en-US" sz="3600" dirty="0" err="1" smtClean="0"/>
              <a:t>Scrivete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verbi</a:t>
            </a:r>
            <a:r>
              <a:rPr lang="en-US" sz="3600" dirty="0" smtClean="0"/>
              <a:t> in </a:t>
            </a:r>
            <a:r>
              <a:rPr lang="en-US" sz="3600" dirty="0" err="1" smtClean="0"/>
              <a:t>italiano</a:t>
            </a:r>
            <a:r>
              <a:rPr lang="en-US" sz="3600" dirty="0" smtClean="0"/>
              <a:t>:</a:t>
            </a:r>
            <a:endParaRPr lang="en-US" sz="3600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3749040" cy="52578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You (sing.inf.) opened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We took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She was born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They wrote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I said, told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You (pl.) spent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They remained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We descended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You (sing.inf.) read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I asked for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"/>
          </p:nvPr>
        </p:nvSpPr>
        <p:spPr>
          <a:xfrm>
            <a:off x="4114800" y="1447800"/>
            <a:ext cx="4568190" cy="51816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___________________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___________________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___________________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___________________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___________________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___________________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___________________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___________________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___________________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___________________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105400" y="13716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Hai</a:t>
            </a:r>
            <a:r>
              <a:rPr lang="en-US" sz="2800" dirty="0" smtClean="0"/>
              <a:t> </a:t>
            </a:r>
            <a:r>
              <a:rPr lang="en-US" sz="2800" dirty="0" err="1" smtClean="0"/>
              <a:t>aperto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19050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Abbiamo</a:t>
            </a:r>
            <a:r>
              <a:rPr lang="en-US" sz="2800" dirty="0" smtClean="0"/>
              <a:t> </a:t>
            </a:r>
            <a:r>
              <a:rPr lang="en-US" sz="2800" dirty="0" err="1" smtClean="0"/>
              <a:t>preso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105400" y="2438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*È </a:t>
            </a:r>
            <a:r>
              <a:rPr lang="en-US" sz="2800" dirty="0" err="1" smtClean="0"/>
              <a:t>nata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181600" y="28956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Hanno </a:t>
            </a:r>
            <a:r>
              <a:rPr lang="en-US" sz="2800" dirty="0" err="1" smtClean="0"/>
              <a:t>scritto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181600" y="34290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Ho </a:t>
            </a:r>
            <a:r>
              <a:rPr lang="en-US" sz="2800" dirty="0" err="1" smtClean="0"/>
              <a:t>detto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181600" y="39624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Avete</a:t>
            </a:r>
            <a:r>
              <a:rPr lang="en-US" sz="2800" dirty="0" smtClean="0"/>
              <a:t> </a:t>
            </a:r>
            <a:r>
              <a:rPr lang="en-US" sz="2800" dirty="0" err="1" smtClean="0"/>
              <a:t>speso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181600" y="44196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*</a:t>
            </a:r>
            <a:r>
              <a:rPr lang="en-US" sz="2800" dirty="0" err="1" smtClean="0"/>
              <a:t>Sono</a:t>
            </a:r>
            <a:r>
              <a:rPr lang="en-US" sz="2800" dirty="0" smtClean="0"/>
              <a:t> </a:t>
            </a:r>
            <a:r>
              <a:rPr lang="en-US" sz="2800" dirty="0" err="1" smtClean="0"/>
              <a:t>rimasti</a:t>
            </a:r>
            <a:r>
              <a:rPr lang="en-US" sz="2800" dirty="0" smtClean="0"/>
              <a:t>/e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5105400" y="49530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*</a:t>
            </a:r>
            <a:r>
              <a:rPr lang="en-US" sz="2800" dirty="0" err="1" smtClean="0"/>
              <a:t>Siamo</a:t>
            </a:r>
            <a:r>
              <a:rPr lang="en-US" sz="2800" dirty="0" smtClean="0"/>
              <a:t> </a:t>
            </a:r>
            <a:r>
              <a:rPr lang="en-US" sz="2800" dirty="0" err="1" smtClean="0"/>
              <a:t>scesi</a:t>
            </a:r>
            <a:r>
              <a:rPr lang="en-US" sz="2800" dirty="0" smtClean="0"/>
              <a:t>/e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5181600" y="54102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Hai</a:t>
            </a:r>
            <a:r>
              <a:rPr lang="en-US" sz="2800" dirty="0" smtClean="0"/>
              <a:t> </a:t>
            </a:r>
            <a:r>
              <a:rPr lang="en-US" sz="2800" dirty="0" err="1" smtClean="0"/>
              <a:t>letto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5181600" y="59436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Ho </a:t>
            </a:r>
            <a:r>
              <a:rPr lang="en-US" sz="2800" dirty="0" err="1" smtClean="0"/>
              <a:t>chiesto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533400" y="9144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err="1" smtClean="0">
                <a:solidFill>
                  <a:srgbClr val="C00000"/>
                </a:solidFill>
              </a:rPr>
              <a:t>Attenzione</a:t>
            </a:r>
            <a:r>
              <a:rPr lang="en-US" sz="2400" dirty="0" smtClean="0">
                <a:solidFill>
                  <a:srgbClr val="C00000"/>
                </a:solidFill>
              </a:rPr>
              <a:t>:   *Some of these are “</a:t>
            </a:r>
            <a:r>
              <a:rPr lang="en-US" sz="2400" i="1" dirty="0" err="1" smtClean="0">
                <a:solidFill>
                  <a:srgbClr val="C00000"/>
                </a:solidFill>
              </a:rPr>
              <a:t>essere</a:t>
            </a:r>
            <a:r>
              <a:rPr lang="en-US" sz="2400" dirty="0" smtClean="0">
                <a:solidFill>
                  <a:srgbClr val="C00000"/>
                </a:solidFill>
              </a:rPr>
              <a:t>” verbs.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</a:t>
            </a:r>
            <a:r>
              <a:rPr lang="en-US" sz="2800" i="1" dirty="0" err="1" smtClean="0"/>
              <a:t>passato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prossimo</a:t>
            </a:r>
            <a:r>
              <a:rPr lang="en-US" sz="2800" dirty="0" smtClean="0"/>
              <a:t> is a compound tense,  meaning it is composed of </a:t>
            </a:r>
            <a:r>
              <a:rPr lang="en-US" sz="2800" dirty="0" smtClean="0">
                <a:solidFill>
                  <a:srgbClr val="C00000"/>
                </a:solidFill>
              </a:rPr>
              <a:t>two</a:t>
            </a:r>
            <a:r>
              <a:rPr lang="en-US" sz="2800" dirty="0" smtClean="0"/>
              <a:t> parts</a:t>
            </a:r>
            <a:endParaRPr lang="en-US" sz="2800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4294967295"/>
          </p:nvPr>
        </p:nvSpPr>
        <p:spPr>
          <a:xfrm>
            <a:off x="1143000" y="1981200"/>
            <a:ext cx="2438400" cy="6096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A helping verb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4294967295"/>
          </p:nvPr>
        </p:nvSpPr>
        <p:spPr>
          <a:xfrm>
            <a:off x="5638800" y="1981200"/>
            <a:ext cx="2514600" cy="60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a past participle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114800" y="19812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+</a:t>
            </a:r>
            <a:endParaRPr lang="en-US" sz="2800" b="1" dirty="0"/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2971800" y="4495800"/>
            <a:ext cx="289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09600" y="29718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>
                <a:solidFill>
                  <a:srgbClr val="C00000"/>
                </a:solidFill>
              </a:rPr>
              <a:t>a</a:t>
            </a:r>
            <a:r>
              <a:rPr lang="en-US" sz="2400" b="1" i="1" dirty="0" err="1" smtClean="0">
                <a:solidFill>
                  <a:srgbClr val="C00000"/>
                </a:solidFill>
              </a:rPr>
              <a:t>vere</a:t>
            </a:r>
            <a:r>
              <a:rPr lang="en-US" sz="2400" b="1" i="1" dirty="0" smtClean="0">
                <a:solidFill>
                  <a:srgbClr val="C00000"/>
                </a:solidFill>
              </a:rPr>
              <a:t>   </a:t>
            </a:r>
            <a:r>
              <a:rPr lang="en-US" sz="2400" dirty="0" smtClean="0"/>
              <a:t>       or       </a:t>
            </a:r>
            <a:r>
              <a:rPr lang="en-US" sz="2400" b="1" i="1" dirty="0" err="1" smtClean="0">
                <a:solidFill>
                  <a:srgbClr val="C00000"/>
                </a:solidFill>
              </a:rPr>
              <a:t>essere</a:t>
            </a:r>
            <a:endParaRPr lang="en-US" sz="2400" b="1" i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9600" y="3886200"/>
            <a:ext cx="152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h</a:t>
            </a:r>
            <a:r>
              <a:rPr lang="en-US" sz="2000" dirty="0" smtClean="0"/>
              <a:t>o</a:t>
            </a:r>
          </a:p>
          <a:p>
            <a:r>
              <a:rPr lang="en-US" sz="2000" dirty="0" err="1"/>
              <a:t>h</a:t>
            </a:r>
            <a:r>
              <a:rPr lang="en-US" sz="2000" dirty="0" err="1" smtClean="0"/>
              <a:t>ai</a:t>
            </a:r>
            <a:endParaRPr lang="en-US" sz="2000" dirty="0" smtClean="0"/>
          </a:p>
          <a:p>
            <a:r>
              <a:rPr lang="en-US" sz="2000" dirty="0"/>
              <a:t>h</a:t>
            </a:r>
            <a:r>
              <a:rPr lang="en-US" sz="2000" dirty="0" smtClean="0"/>
              <a:t>a</a:t>
            </a:r>
          </a:p>
          <a:p>
            <a:r>
              <a:rPr lang="en-US" sz="2000" dirty="0" err="1"/>
              <a:t>a</a:t>
            </a:r>
            <a:r>
              <a:rPr lang="en-US" sz="2000" dirty="0" err="1" smtClean="0"/>
              <a:t>bbiamo</a:t>
            </a:r>
            <a:endParaRPr lang="en-US" sz="2000" dirty="0" smtClean="0"/>
          </a:p>
          <a:p>
            <a:r>
              <a:rPr lang="en-US" sz="2000" dirty="0" err="1"/>
              <a:t>a</a:t>
            </a:r>
            <a:r>
              <a:rPr lang="en-US" sz="2000" dirty="0" err="1" smtClean="0"/>
              <a:t>vete</a:t>
            </a:r>
            <a:endParaRPr lang="en-US" sz="2000" dirty="0" smtClean="0"/>
          </a:p>
          <a:p>
            <a:r>
              <a:rPr lang="en-US" sz="2000" dirty="0" err="1" smtClean="0"/>
              <a:t>hanno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2895600" y="3886200"/>
            <a:ext cx="1219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s</a:t>
            </a:r>
            <a:r>
              <a:rPr lang="en-US" sz="2000" dirty="0" err="1" smtClean="0"/>
              <a:t>ono</a:t>
            </a:r>
            <a:endParaRPr lang="en-US" sz="2000" dirty="0" smtClean="0"/>
          </a:p>
          <a:p>
            <a:r>
              <a:rPr lang="en-US" sz="2000" dirty="0" err="1"/>
              <a:t>s</a:t>
            </a:r>
            <a:r>
              <a:rPr lang="en-US" sz="2000" dirty="0" err="1" smtClean="0"/>
              <a:t>ei</a:t>
            </a:r>
            <a:r>
              <a:rPr lang="en-US" sz="2000" dirty="0" smtClean="0"/>
              <a:t> </a:t>
            </a:r>
          </a:p>
          <a:p>
            <a:r>
              <a:rPr lang="en-US" sz="2000" dirty="0"/>
              <a:t>è</a:t>
            </a:r>
            <a:endParaRPr lang="en-US" sz="2000" dirty="0" smtClean="0"/>
          </a:p>
          <a:p>
            <a:r>
              <a:rPr lang="en-US" sz="2000" dirty="0" err="1"/>
              <a:t>s</a:t>
            </a:r>
            <a:r>
              <a:rPr lang="en-US" sz="2000" dirty="0" err="1" smtClean="0"/>
              <a:t>iamo</a:t>
            </a:r>
            <a:r>
              <a:rPr lang="en-US" sz="2000" dirty="0" smtClean="0"/>
              <a:t> </a:t>
            </a:r>
          </a:p>
          <a:p>
            <a:r>
              <a:rPr lang="en-US" sz="2000" dirty="0" err="1"/>
              <a:t>s</a:t>
            </a:r>
            <a:r>
              <a:rPr lang="en-US" sz="2000" dirty="0" err="1" smtClean="0"/>
              <a:t>iete</a:t>
            </a:r>
            <a:endParaRPr lang="en-US" sz="2000" dirty="0" smtClean="0"/>
          </a:p>
          <a:p>
            <a:r>
              <a:rPr lang="en-US" sz="2000" dirty="0" err="1" smtClean="0"/>
              <a:t>sono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5181600" y="40386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-are   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24400" y="2895600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</a:t>
            </a:r>
            <a:r>
              <a:rPr lang="en-US" sz="2000" dirty="0" smtClean="0"/>
              <a:t> past tense form of a verb, often similar to  –</a:t>
            </a:r>
            <a:r>
              <a:rPr lang="en-US" sz="2000" dirty="0" err="1" smtClean="0"/>
              <a:t>ed</a:t>
            </a:r>
            <a:r>
              <a:rPr lang="en-US" sz="2000" dirty="0" smtClean="0"/>
              <a:t> ending in English</a:t>
            </a:r>
            <a:endParaRPr lang="en-US" sz="2000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248400" y="42672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181600" y="46482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-ire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5105400" y="53340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-ere</a:t>
            </a:r>
            <a:endParaRPr lang="en-US" sz="2000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6172200" y="48768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248400" y="55626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010400" y="40386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-</a:t>
            </a:r>
            <a:r>
              <a:rPr lang="en-US" sz="2000" dirty="0" err="1" smtClean="0"/>
              <a:t>ato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7010400" y="47244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-</a:t>
            </a:r>
            <a:r>
              <a:rPr lang="en-US" sz="2000" dirty="0" err="1" smtClean="0"/>
              <a:t>ito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7010400" y="54102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-</a:t>
            </a:r>
            <a:r>
              <a:rPr lang="en-US" sz="2000" dirty="0" err="1" smtClean="0"/>
              <a:t>uto</a:t>
            </a:r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1143000" y="6248400"/>
            <a:ext cx="723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* For right now, we are going to focus on the helping verb </a:t>
            </a:r>
            <a:r>
              <a:rPr lang="en-US" sz="2000" i="1" dirty="0" err="1" smtClean="0"/>
              <a:t>avere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build="p"/>
      <p:bldP spid="12" grpId="0"/>
      <p:bldP spid="16" grpId="0"/>
      <p:bldP spid="17" grpId="0"/>
      <p:bldP spid="22" grpId="0"/>
      <p:bldP spid="23" grpId="0"/>
      <p:bldP spid="32" grpId="0"/>
      <p:bldP spid="33" grpId="0"/>
      <p:bldP spid="34" grpId="0"/>
      <p:bldP spid="3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FINE</a:t>
            </a:r>
            <a:endParaRPr lang="en-US" sz="60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E</a:t>
            </a:r>
            <a:r>
              <a:rPr lang="en-US" sz="3200" dirty="0" smtClean="0"/>
              <a:t>xample:</a:t>
            </a:r>
            <a:r>
              <a:rPr lang="en-US" sz="3200" u="sng" dirty="0" smtClean="0"/>
              <a:t>  </a:t>
            </a:r>
            <a:br>
              <a:rPr lang="en-US" sz="3200" u="sng" dirty="0" smtClean="0"/>
            </a:br>
            <a:r>
              <a:rPr lang="en-US" sz="3200" u="sng" dirty="0" smtClean="0"/>
              <a:t>An  </a:t>
            </a:r>
            <a:r>
              <a:rPr lang="en-US" sz="3200" u="sng" dirty="0" smtClean="0">
                <a:solidFill>
                  <a:srgbClr val="002060"/>
                </a:solidFill>
              </a:rPr>
              <a:t>–</a:t>
            </a:r>
            <a:r>
              <a:rPr lang="en-US" sz="3200" i="1" u="sng" dirty="0" smtClean="0">
                <a:solidFill>
                  <a:srgbClr val="002060"/>
                </a:solidFill>
              </a:rPr>
              <a:t>are</a:t>
            </a:r>
            <a:r>
              <a:rPr lang="en-US" sz="3200" u="sng" dirty="0" smtClean="0">
                <a:solidFill>
                  <a:srgbClr val="002060"/>
                </a:solidFill>
              </a:rPr>
              <a:t>  </a:t>
            </a:r>
            <a:r>
              <a:rPr lang="en-US" sz="3200" u="sng" dirty="0" smtClean="0"/>
              <a:t>verb in the </a:t>
            </a:r>
            <a:r>
              <a:rPr lang="en-US" sz="3200" i="1" u="sng" dirty="0" err="1" smtClean="0"/>
              <a:t>passato</a:t>
            </a:r>
            <a:r>
              <a:rPr lang="en-US" sz="3200" i="1" u="sng" dirty="0" smtClean="0"/>
              <a:t> </a:t>
            </a:r>
            <a:r>
              <a:rPr lang="en-US" sz="3200" i="1" u="sng" dirty="0" err="1" smtClean="0"/>
              <a:t>prossimo</a:t>
            </a:r>
            <a:endParaRPr lang="en-US" sz="3200" i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533400" y="2895600"/>
            <a:ext cx="1143000" cy="32305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(</a:t>
            </a:r>
            <a:r>
              <a:rPr lang="en-US" sz="2800" dirty="0" err="1" smtClean="0"/>
              <a:t>io</a:t>
            </a:r>
            <a:r>
              <a:rPr lang="en-US" sz="2800" dirty="0" smtClean="0"/>
              <a:t>) 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(</a:t>
            </a:r>
            <a:r>
              <a:rPr lang="en-US" sz="2800" dirty="0" err="1" smtClean="0"/>
              <a:t>tu</a:t>
            </a:r>
            <a:r>
              <a:rPr lang="en-US" sz="2800" dirty="0" smtClean="0"/>
              <a:t>)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(</a:t>
            </a:r>
            <a:r>
              <a:rPr lang="en-US" sz="2800" dirty="0" err="1" smtClean="0"/>
              <a:t>lui</a:t>
            </a:r>
            <a:r>
              <a:rPr lang="en-US" sz="2800" dirty="0" smtClean="0"/>
              <a:t>)</a:t>
            </a:r>
          </a:p>
          <a:p>
            <a:pPr>
              <a:buNone/>
            </a:pPr>
            <a:r>
              <a:rPr lang="en-US" sz="2800" dirty="0" smtClean="0"/>
              <a:t>(lei)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4191000" y="2895600"/>
            <a:ext cx="1219200" cy="28495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noi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voi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loro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4294967295"/>
          </p:nvPr>
        </p:nvSpPr>
        <p:spPr>
          <a:xfrm>
            <a:off x="2438400" y="1752600"/>
            <a:ext cx="4038600" cy="6397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800" i="1" dirty="0" err="1" smtClean="0">
                <a:solidFill>
                  <a:srgbClr val="C00000"/>
                </a:solidFill>
              </a:rPr>
              <a:t>parlare</a:t>
            </a:r>
            <a:r>
              <a:rPr lang="en-US" sz="2800" dirty="0" smtClean="0"/>
              <a:t>  –  to speak 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447800" y="28956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h</a:t>
            </a:r>
            <a:r>
              <a:rPr lang="en-US" sz="2400" dirty="0" smtClean="0">
                <a:solidFill>
                  <a:srgbClr val="C00000"/>
                </a:solidFill>
              </a:rPr>
              <a:t>o </a:t>
            </a:r>
            <a:r>
              <a:rPr lang="en-US" sz="2400" dirty="0" err="1" smtClean="0">
                <a:solidFill>
                  <a:srgbClr val="C00000"/>
                </a:solidFill>
              </a:rPr>
              <a:t>parlato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0" y="40386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h</a:t>
            </a:r>
            <a:r>
              <a:rPr lang="en-US" sz="2400" dirty="0" err="1" smtClean="0">
                <a:solidFill>
                  <a:srgbClr val="C00000"/>
                </a:solidFill>
              </a:rPr>
              <a:t>ai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parlato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0" y="52578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h</a:t>
            </a:r>
            <a:r>
              <a:rPr lang="en-US" sz="2400" dirty="0" smtClean="0">
                <a:solidFill>
                  <a:srgbClr val="C00000"/>
                </a:solidFill>
              </a:rPr>
              <a:t>a </a:t>
            </a:r>
            <a:r>
              <a:rPr lang="en-US" sz="2400" dirty="0" err="1" smtClean="0">
                <a:solidFill>
                  <a:srgbClr val="C00000"/>
                </a:solidFill>
              </a:rPr>
              <a:t>parlato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0" y="28956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a</a:t>
            </a:r>
            <a:r>
              <a:rPr lang="en-US" sz="2400" dirty="0" err="1" smtClean="0">
                <a:solidFill>
                  <a:srgbClr val="C00000"/>
                </a:solidFill>
              </a:rPr>
              <a:t>bbiamo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parlato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10200" y="39624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a</a:t>
            </a:r>
            <a:r>
              <a:rPr lang="en-US" sz="2400" dirty="0" err="1" smtClean="0">
                <a:solidFill>
                  <a:srgbClr val="C00000"/>
                </a:solidFill>
              </a:rPr>
              <a:t>vete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parlato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10200" y="51054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h</a:t>
            </a:r>
            <a:r>
              <a:rPr lang="en-US" sz="2400" dirty="0" err="1" smtClean="0">
                <a:solidFill>
                  <a:srgbClr val="C00000"/>
                </a:solidFill>
              </a:rPr>
              <a:t>anno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parlato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81200" y="0"/>
            <a:ext cx="2286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2400" y="762000"/>
            <a:ext cx="1828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err="1" smtClean="0"/>
          </a:p>
          <a:p>
            <a:r>
              <a:rPr lang="en-US" sz="2400" dirty="0" err="1" smtClean="0"/>
              <a:t>Ieri</a:t>
            </a:r>
            <a:r>
              <a:rPr lang="en-US" sz="2400" dirty="0" smtClean="0"/>
              <a:t> </a:t>
            </a:r>
            <a:r>
              <a:rPr lang="en-US" sz="2400" dirty="0" err="1" smtClean="0"/>
              <a:t>mia</a:t>
            </a:r>
            <a:r>
              <a:rPr lang="en-US" sz="2400" dirty="0" smtClean="0"/>
              <a:t> </a:t>
            </a:r>
            <a:r>
              <a:rPr lang="en-US" sz="2400" dirty="0" err="1" smtClean="0"/>
              <a:t>madre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ha </a:t>
            </a:r>
            <a:r>
              <a:rPr lang="en-US" sz="2400" b="1" dirty="0" err="1" smtClean="0">
                <a:solidFill>
                  <a:srgbClr val="C00000"/>
                </a:solidFill>
              </a:rPr>
              <a:t>preparato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/>
              <a:t>la </a:t>
            </a:r>
            <a:r>
              <a:rPr lang="en-US" sz="2400" dirty="0" err="1" smtClean="0"/>
              <a:t>torta</a:t>
            </a:r>
            <a:r>
              <a:rPr lang="en-US" sz="2400" dirty="0" smtClean="0"/>
              <a:t> per </a:t>
            </a:r>
            <a:r>
              <a:rPr lang="en-US" sz="2400" dirty="0" err="1" smtClean="0"/>
              <a:t>il</a:t>
            </a:r>
            <a:r>
              <a:rPr lang="en-US" sz="2400" dirty="0" smtClean="0"/>
              <a:t> </a:t>
            </a:r>
            <a:r>
              <a:rPr lang="en-US" sz="2400" dirty="0" err="1" smtClean="0"/>
              <a:t>compleanno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mio</a:t>
            </a:r>
            <a:r>
              <a:rPr lang="en-US" sz="2400" dirty="0" smtClean="0"/>
              <a:t> </a:t>
            </a:r>
            <a:r>
              <a:rPr lang="en-US" sz="2400" dirty="0" err="1" smtClean="0"/>
              <a:t>nonno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0" y="1600200"/>
            <a:ext cx="1600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Io </a:t>
            </a:r>
            <a:r>
              <a:rPr lang="en-US" sz="2400" b="1" dirty="0" smtClean="0">
                <a:solidFill>
                  <a:srgbClr val="C00000"/>
                </a:solidFill>
              </a:rPr>
              <a:t>ho </a:t>
            </a:r>
            <a:r>
              <a:rPr lang="en-US" sz="2400" b="1" dirty="0" err="1" smtClean="0">
                <a:solidFill>
                  <a:srgbClr val="C00000"/>
                </a:solidFill>
              </a:rPr>
              <a:t>portato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/>
              <a:t>la </a:t>
            </a:r>
            <a:r>
              <a:rPr lang="en-US" sz="2400" dirty="0" err="1" smtClean="0"/>
              <a:t>torta</a:t>
            </a:r>
            <a:r>
              <a:rPr lang="en-US" sz="2400" dirty="0" smtClean="0"/>
              <a:t> in </a:t>
            </a:r>
            <a:r>
              <a:rPr lang="en-US" sz="2400" dirty="0" err="1" smtClean="0"/>
              <a:t>tavola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1028" name="Picture 4" descr="C:\Users\Diane\AppData\Local\Microsoft\Windows\Temporary Internet Files\Content.IE5\02L3O9M0\MCj0382603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2209800" y="4038600"/>
            <a:ext cx="1848104" cy="2590800"/>
          </a:xfrm>
          <a:prstGeom prst="rect">
            <a:avLst/>
          </a:prstGeom>
          <a:noFill/>
        </p:spPr>
      </p:pic>
      <p:pic>
        <p:nvPicPr>
          <p:cNvPr id="1030" name="Picture 6" descr="C:\Users\Diane\AppData\Local\Microsoft\Windows\Temporary Internet Files\Content.IE5\I8YHE0WV\MCj0233439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191000"/>
            <a:ext cx="1882298" cy="23622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6781800" y="0"/>
            <a:ext cx="23622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228600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</a:rPr>
              <a:t>The Italian word  </a:t>
            </a:r>
            <a:r>
              <a:rPr lang="en-US" sz="3600" b="1" i="1" dirty="0" err="1" smtClean="0">
                <a:solidFill>
                  <a:srgbClr val="FFC000"/>
                </a:solidFill>
              </a:rPr>
              <a:t>ieri</a:t>
            </a:r>
            <a:r>
              <a:rPr lang="en-US" sz="3600" b="1" dirty="0" smtClean="0">
                <a:solidFill>
                  <a:srgbClr val="FFC000"/>
                </a:solidFill>
              </a:rPr>
              <a:t>  means </a:t>
            </a:r>
            <a:r>
              <a:rPr lang="en-US" sz="3600" b="1" i="1" dirty="0" smtClean="0">
                <a:solidFill>
                  <a:srgbClr val="FFC000"/>
                </a:solidFill>
              </a:rPr>
              <a:t>yesterday</a:t>
            </a:r>
            <a:r>
              <a:rPr lang="en-US" sz="3600" b="1" dirty="0" smtClean="0">
                <a:solidFill>
                  <a:srgbClr val="FFC000"/>
                </a:solidFill>
              </a:rPr>
              <a:t>…</a:t>
            </a:r>
            <a:endParaRPr lang="en-US" sz="3600" b="1" dirty="0">
              <a:solidFill>
                <a:srgbClr val="FFC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10400" y="1676400"/>
            <a:ext cx="213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miei</a:t>
            </a:r>
            <a:r>
              <a:rPr lang="en-US" sz="2400" dirty="0" smtClean="0"/>
              <a:t> </a:t>
            </a:r>
            <a:r>
              <a:rPr lang="en-US" sz="2400" dirty="0" err="1" smtClean="0"/>
              <a:t>piccoli</a:t>
            </a:r>
            <a:r>
              <a:rPr lang="en-US" sz="2400" dirty="0" smtClean="0"/>
              <a:t> </a:t>
            </a:r>
            <a:r>
              <a:rPr lang="en-US" sz="2400" dirty="0" err="1" smtClean="0"/>
              <a:t>cugini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hanno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mangiato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/>
              <a:t>la </a:t>
            </a:r>
            <a:r>
              <a:rPr lang="en-US" sz="2400" dirty="0" err="1" smtClean="0"/>
              <a:t>torta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15" name="Picture 5" descr="C:\Users\Diane\AppData\Local\Microsoft\Windows\Temporary Internet Files\Content.IE5\I8YHE0WV\MCj0397346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6857999" y="4419600"/>
            <a:ext cx="2228323" cy="1905001"/>
          </a:xfrm>
          <a:prstGeom prst="rect">
            <a:avLst/>
          </a:prstGeom>
          <a:noFill/>
        </p:spPr>
      </p:pic>
      <p:pic>
        <p:nvPicPr>
          <p:cNvPr id="2050" name="Picture 2" descr="C:\Users\Diane\AppData\Local\Microsoft\Windows\Temporary Internet Files\Content.IE5\04MKUFRY\MCj0397342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8200" y="4114800"/>
            <a:ext cx="1688159" cy="213360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4495800" y="1828800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Noi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abbiamo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cantato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/>
              <a:t>“Tanti </a:t>
            </a:r>
            <a:r>
              <a:rPr lang="en-US" sz="2400" dirty="0" err="1" smtClean="0"/>
              <a:t>Auguri</a:t>
            </a:r>
            <a:r>
              <a:rPr lang="en-US" sz="2400" dirty="0" smtClean="0"/>
              <a:t>.”</a:t>
            </a:r>
            <a:endParaRPr lang="en-US" sz="24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71800" y="0"/>
            <a:ext cx="32004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Diane\AppData\Local\Microsoft\Windows\Temporary Internet Files\Content.IE5\GP60KNJK\MCj0440346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4572000"/>
            <a:ext cx="4571999" cy="2286000"/>
          </a:xfrm>
          <a:prstGeom prst="rect">
            <a:avLst/>
          </a:prstGeom>
          <a:noFill/>
        </p:spPr>
      </p:pic>
      <p:pic>
        <p:nvPicPr>
          <p:cNvPr id="1028" name="Picture 4" descr="C:\Users\Diane\AppData\Local\Microsoft\Windows\Temporary Internet Files\Content.IE5\GP60KNJK\MCj0293242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4724400"/>
            <a:ext cx="1797710" cy="154076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04800" y="1600200"/>
            <a:ext cx="251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err="1" smtClean="0"/>
          </a:p>
          <a:p>
            <a:r>
              <a:rPr lang="en-US" sz="2400" dirty="0" err="1" smtClean="0"/>
              <a:t>Ieri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abbiamo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cercato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nuova</a:t>
            </a:r>
            <a:r>
              <a:rPr lang="en-US" sz="2400" dirty="0" smtClean="0"/>
              <a:t> </a:t>
            </a:r>
            <a:r>
              <a:rPr lang="en-US" sz="2400" dirty="0" err="1" smtClean="0"/>
              <a:t>macchina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200400" y="2057400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C00000"/>
                </a:solidFill>
              </a:rPr>
              <a:t>Abbiamo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trovato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macchina</a:t>
            </a:r>
            <a:r>
              <a:rPr lang="en-US" sz="2400" dirty="0" smtClean="0"/>
              <a:t> </a:t>
            </a:r>
            <a:r>
              <a:rPr lang="en-US" sz="2400" dirty="0" err="1" smtClean="0"/>
              <a:t>gialla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705600" y="1981200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 poi </a:t>
            </a:r>
            <a:r>
              <a:rPr lang="en-US" sz="2400" b="1" dirty="0" err="1" smtClean="0">
                <a:solidFill>
                  <a:srgbClr val="C00000"/>
                </a:solidFill>
              </a:rPr>
              <a:t>abbiamo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comprato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/>
              <a:t>la </a:t>
            </a:r>
            <a:r>
              <a:rPr lang="en-US" sz="2400" dirty="0" err="1" smtClean="0"/>
              <a:t>macchina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E</a:t>
            </a:r>
            <a:r>
              <a:rPr lang="en-US" sz="3200" dirty="0" smtClean="0"/>
              <a:t>xample:</a:t>
            </a:r>
            <a:r>
              <a:rPr lang="en-US" sz="3200" u="sng" dirty="0" smtClean="0"/>
              <a:t>  </a:t>
            </a:r>
            <a:br>
              <a:rPr lang="en-US" sz="3200" u="sng" dirty="0" smtClean="0"/>
            </a:br>
            <a:r>
              <a:rPr lang="en-US" sz="3200" u="sng" dirty="0" smtClean="0"/>
              <a:t>An  </a:t>
            </a:r>
            <a:r>
              <a:rPr lang="en-US" sz="3200" u="sng" dirty="0" smtClean="0">
                <a:solidFill>
                  <a:srgbClr val="002060"/>
                </a:solidFill>
              </a:rPr>
              <a:t>–</a:t>
            </a:r>
            <a:r>
              <a:rPr lang="en-US" sz="3200" i="1" u="sng" dirty="0">
                <a:solidFill>
                  <a:srgbClr val="002060"/>
                </a:solidFill>
              </a:rPr>
              <a:t>i</a:t>
            </a:r>
            <a:r>
              <a:rPr lang="en-US" sz="3200" i="1" u="sng" dirty="0" smtClean="0">
                <a:solidFill>
                  <a:srgbClr val="002060"/>
                </a:solidFill>
              </a:rPr>
              <a:t>re</a:t>
            </a:r>
            <a:r>
              <a:rPr lang="en-US" sz="3200" u="sng" dirty="0" smtClean="0">
                <a:solidFill>
                  <a:srgbClr val="002060"/>
                </a:solidFill>
              </a:rPr>
              <a:t>  </a:t>
            </a:r>
            <a:r>
              <a:rPr lang="en-US" sz="3200" u="sng" dirty="0" smtClean="0"/>
              <a:t>verb in the </a:t>
            </a:r>
            <a:r>
              <a:rPr lang="en-US" sz="3200" i="1" u="sng" dirty="0" err="1" smtClean="0"/>
              <a:t>passato</a:t>
            </a:r>
            <a:r>
              <a:rPr lang="en-US" sz="3200" i="1" u="sng" dirty="0" smtClean="0"/>
              <a:t> </a:t>
            </a:r>
            <a:r>
              <a:rPr lang="en-US" sz="3200" i="1" u="sng" dirty="0" err="1" smtClean="0"/>
              <a:t>prossimo</a:t>
            </a:r>
            <a:endParaRPr lang="en-US" sz="3200" i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533400" y="2895600"/>
            <a:ext cx="1143000" cy="32305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io</a:t>
            </a:r>
            <a:r>
              <a:rPr lang="en-US" dirty="0" smtClean="0"/>
              <a:t>)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tu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lui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(lei)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4191000" y="2895600"/>
            <a:ext cx="1219200" cy="28495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noi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voi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loro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4294967295"/>
          </p:nvPr>
        </p:nvSpPr>
        <p:spPr>
          <a:xfrm>
            <a:off x="2362200" y="1752600"/>
            <a:ext cx="4038600" cy="6397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800" i="1" dirty="0" err="1" smtClean="0">
                <a:solidFill>
                  <a:srgbClr val="C00000"/>
                </a:solidFill>
              </a:rPr>
              <a:t>finire</a:t>
            </a:r>
            <a:r>
              <a:rPr lang="en-US" sz="2800" i="1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/>
              <a:t> –  to finish 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447800" y="28956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h</a:t>
            </a:r>
            <a:r>
              <a:rPr lang="en-US" sz="2400" dirty="0" smtClean="0">
                <a:solidFill>
                  <a:srgbClr val="C00000"/>
                </a:solidFill>
              </a:rPr>
              <a:t>o </a:t>
            </a:r>
            <a:r>
              <a:rPr lang="en-US" sz="2400" dirty="0" err="1" smtClean="0">
                <a:solidFill>
                  <a:srgbClr val="C00000"/>
                </a:solidFill>
              </a:rPr>
              <a:t>finito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0" y="40386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h</a:t>
            </a:r>
            <a:r>
              <a:rPr lang="en-US" sz="2400" dirty="0" err="1" smtClean="0">
                <a:solidFill>
                  <a:srgbClr val="C00000"/>
                </a:solidFill>
              </a:rPr>
              <a:t>ai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finito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0" y="52578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h</a:t>
            </a:r>
            <a:r>
              <a:rPr lang="en-US" sz="2400" dirty="0" smtClean="0">
                <a:solidFill>
                  <a:srgbClr val="C00000"/>
                </a:solidFill>
              </a:rPr>
              <a:t>a </a:t>
            </a:r>
            <a:r>
              <a:rPr lang="en-US" sz="2400" dirty="0" err="1" smtClean="0">
                <a:solidFill>
                  <a:srgbClr val="C00000"/>
                </a:solidFill>
              </a:rPr>
              <a:t>finito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0" y="28956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a</a:t>
            </a:r>
            <a:r>
              <a:rPr lang="en-US" sz="2400" dirty="0" err="1" smtClean="0">
                <a:solidFill>
                  <a:srgbClr val="C00000"/>
                </a:solidFill>
              </a:rPr>
              <a:t>bbiamo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finito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10200" y="39624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a</a:t>
            </a:r>
            <a:r>
              <a:rPr lang="en-US" sz="2400" dirty="0" err="1" smtClean="0">
                <a:solidFill>
                  <a:srgbClr val="C00000"/>
                </a:solidFill>
              </a:rPr>
              <a:t>vete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finito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10200" y="51054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h</a:t>
            </a:r>
            <a:r>
              <a:rPr lang="en-US" sz="2400" dirty="0" err="1" smtClean="0">
                <a:solidFill>
                  <a:srgbClr val="C00000"/>
                </a:solidFill>
              </a:rPr>
              <a:t>anno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finito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3" descr="C:\Users\Diane\AppData\Local\Microsoft\Windows\Temporary Internet Files\Content.IE5\GP60KNJK\MCj0280707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371600"/>
            <a:ext cx="2406434" cy="3524816"/>
          </a:xfrm>
          <a:prstGeom prst="rect">
            <a:avLst/>
          </a:prstGeom>
          <a:noFill/>
        </p:spPr>
      </p:pic>
      <p:pic>
        <p:nvPicPr>
          <p:cNvPr id="12" name="Picture 34" descr="C:\Users\Diane\AppData\Local\Microsoft\Windows\Temporary Internet Files\Content.IE5\02L3O9M0\MCj0398313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2557" y="685800"/>
            <a:ext cx="2290173" cy="2259240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533400" y="5257800"/>
            <a:ext cx="4953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Ieri</a:t>
            </a:r>
            <a:r>
              <a:rPr lang="en-US" sz="2400" dirty="0" smtClean="0"/>
              <a:t> </a:t>
            </a:r>
            <a:r>
              <a:rPr lang="en-US" sz="2400" dirty="0" err="1" smtClean="0"/>
              <a:t>notte</a:t>
            </a:r>
            <a:r>
              <a:rPr lang="en-US" sz="2400" dirty="0" smtClean="0"/>
              <a:t> </a:t>
            </a:r>
            <a:r>
              <a:rPr lang="en-US" sz="2400" dirty="0" err="1" smtClean="0"/>
              <a:t>Giulio</a:t>
            </a:r>
            <a:r>
              <a:rPr lang="en-US" sz="2400" dirty="0" smtClean="0"/>
              <a:t> ha </a:t>
            </a:r>
            <a:r>
              <a:rPr lang="en-US" sz="2400" dirty="0" err="1" smtClean="0"/>
              <a:t>cantato</a:t>
            </a:r>
            <a:r>
              <a:rPr lang="en-US" sz="2400" dirty="0" smtClean="0"/>
              <a:t> </a:t>
            </a:r>
            <a:r>
              <a:rPr lang="en-US" sz="2400" dirty="0" err="1" smtClean="0"/>
              <a:t>alcune</a:t>
            </a:r>
            <a:r>
              <a:rPr lang="en-US" sz="2400" dirty="0" smtClean="0"/>
              <a:t> </a:t>
            </a:r>
            <a:r>
              <a:rPr lang="en-US" sz="2400" dirty="0" err="1" smtClean="0"/>
              <a:t>canzoni</a:t>
            </a:r>
            <a:r>
              <a:rPr lang="en-US" sz="2400" dirty="0" smtClean="0"/>
              <a:t> </a:t>
            </a:r>
            <a:r>
              <a:rPr lang="en-US" sz="2400" dirty="0" err="1" smtClean="0"/>
              <a:t>alla</a:t>
            </a:r>
            <a:r>
              <a:rPr lang="en-US" sz="2400" dirty="0" smtClean="0"/>
              <a:t> </a:t>
            </a:r>
            <a:r>
              <a:rPr lang="en-US" sz="2400" dirty="0" err="1" smtClean="0"/>
              <a:t>mia</a:t>
            </a:r>
            <a:r>
              <a:rPr lang="en-US" sz="2400" dirty="0" smtClean="0"/>
              <a:t> </a:t>
            </a:r>
            <a:r>
              <a:rPr lang="en-US" sz="2400" dirty="0" err="1" smtClean="0"/>
              <a:t>finestra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5562600" y="3200400"/>
            <a:ext cx="31242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 </a:t>
            </a:r>
            <a:r>
              <a:rPr lang="en-US" sz="2400" dirty="0" err="1" smtClean="0"/>
              <a:t>io</a:t>
            </a:r>
            <a:r>
              <a:rPr lang="en-US" sz="2400" dirty="0" smtClean="0"/>
              <a:t> non ho </a:t>
            </a:r>
            <a:r>
              <a:rPr lang="en-US" sz="2400" dirty="0" err="1" smtClean="0"/>
              <a:t>dormito</a:t>
            </a:r>
            <a:r>
              <a:rPr lang="en-US" sz="2400" dirty="0" smtClean="0"/>
              <a:t> </a:t>
            </a:r>
            <a:r>
              <a:rPr lang="en-US" sz="2400" dirty="0" err="1" smtClean="0"/>
              <a:t>tutta</a:t>
            </a:r>
            <a:r>
              <a:rPr lang="en-US" sz="2400" dirty="0" smtClean="0"/>
              <a:t> la </a:t>
            </a:r>
            <a:r>
              <a:rPr lang="en-US" sz="2400" dirty="0" err="1" smtClean="0"/>
              <a:t>notte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04800" y="5486400"/>
            <a:ext cx="5181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 </a:t>
            </a:r>
            <a:r>
              <a:rPr lang="en-US" sz="2400" dirty="0" err="1" smtClean="0"/>
              <a:t>miei</a:t>
            </a:r>
            <a:r>
              <a:rPr lang="en-US" sz="2400" dirty="0" smtClean="0"/>
              <a:t> </a:t>
            </a:r>
            <a:r>
              <a:rPr lang="en-US" sz="2400" dirty="0" err="1" smtClean="0"/>
              <a:t>genitori</a:t>
            </a:r>
            <a:r>
              <a:rPr lang="en-US" sz="2400" dirty="0" smtClean="0"/>
              <a:t> </a:t>
            </a:r>
            <a:r>
              <a:rPr lang="en-US" sz="2400" dirty="0" err="1" smtClean="0"/>
              <a:t>hanno</a:t>
            </a:r>
            <a:r>
              <a:rPr lang="en-US" sz="2400" dirty="0" smtClean="0"/>
              <a:t> </a:t>
            </a:r>
            <a:r>
              <a:rPr lang="en-US" sz="2400" dirty="0" err="1" smtClean="0"/>
              <a:t>preferito</a:t>
            </a:r>
            <a:r>
              <a:rPr lang="en-US" sz="2400" dirty="0" smtClean="0"/>
              <a:t> </a:t>
            </a:r>
            <a:r>
              <a:rPr lang="en-US" sz="2400" dirty="0" err="1" smtClean="0"/>
              <a:t>mangiare</a:t>
            </a:r>
            <a:r>
              <a:rPr lang="en-US" sz="2400" dirty="0" smtClean="0"/>
              <a:t> al </a:t>
            </a:r>
            <a:r>
              <a:rPr lang="en-US" sz="2400" dirty="0" err="1" smtClean="0"/>
              <a:t>ristorante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5105400" y="457200"/>
            <a:ext cx="3733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Ieri</a:t>
            </a:r>
            <a:r>
              <a:rPr lang="en-US" sz="2400" dirty="0" smtClean="0"/>
              <a:t> sera ho </a:t>
            </a:r>
            <a:r>
              <a:rPr lang="en-US" sz="2400" dirty="0" err="1" smtClean="0"/>
              <a:t>prepato</a:t>
            </a:r>
            <a:r>
              <a:rPr lang="en-US" sz="2400" dirty="0" smtClean="0"/>
              <a:t> la </a:t>
            </a:r>
            <a:r>
              <a:rPr lang="en-US" sz="2400" dirty="0" err="1" smtClean="0"/>
              <a:t>cena</a:t>
            </a:r>
            <a:r>
              <a:rPr lang="en-US" sz="2400" dirty="0" smtClean="0"/>
              <a:t> per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miei</a:t>
            </a:r>
            <a:r>
              <a:rPr lang="en-US" sz="2400" dirty="0" smtClean="0"/>
              <a:t> </a:t>
            </a:r>
            <a:r>
              <a:rPr lang="en-US" sz="2400" dirty="0" err="1" smtClean="0"/>
              <a:t>genitori</a:t>
            </a:r>
            <a:r>
              <a:rPr lang="en-US" sz="2400" dirty="0" smtClean="0"/>
              <a:t>. </a:t>
            </a:r>
            <a:endParaRPr lang="en-US" sz="2400" dirty="0"/>
          </a:p>
        </p:txBody>
      </p:sp>
      <p:pic>
        <p:nvPicPr>
          <p:cNvPr id="6" name="Picture 2" descr="C:\Users\Diane\AppData\Local\Microsoft\Windows\Temporary Internet Files\Content.IE5\GP60KNJK\MCj0250221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18596"/>
            <a:ext cx="4191000" cy="3127686"/>
          </a:xfrm>
          <a:prstGeom prst="rect">
            <a:avLst/>
          </a:prstGeom>
          <a:noFill/>
        </p:spPr>
      </p:pic>
      <p:pic>
        <p:nvPicPr>
          <p:cNvPr id="7" name="Picture 8" descr="C:\Users\Diane\AppData\Local\Microsoft\Windows\Temporary Internet Files\Content.IE5\02L3O9M0\MCj0295942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3886200"/>
            <a:ext cx="3184476" cy="2740314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Carnival</Template>
  <TotalTime>811</TotalTime>
  <Words>1161</Words>
  <Application>Microsoft Office PowerPoint</Application>
  <PresentationFormat>On-screen Show (4:3)</PresentationFormat>
  <Paragraphs>435</Paragraphs>
  <Slides>30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1_Office Theme</vt:lpstr>
      <vt:lpstr>Equity</vt:lpstr>
      <vt:lpstr>Il Passato Prossimo</vt:lpstr>
      <vt:lpstr>Part One</vt:lpstr>
      <vt:lpstr>The passato prossimo is a compound tense,  meaning it is composed of two parts</vt:lpstr>
      <vt:lpstr>Example:   An  –are  verb in the passato prossimo</vt:lpstr>
      <vt:lpstr>Slide 5</vt:lpstr>
      <vt:lpstr>Slide 6</vt:lpstr>
      <vt:lpstr>Example:   An  –ire  verb in the passato prossimo</vt:lpstr>
      <vt:lpstr>Slide 8</vt:lpstr>
      <vt:lpstr>Slide 9</vt:lpstr>
      <vt:lpstr>Example:   An  –ere  verb in the passato prossimo</vt:lpstr>
      <vt:lpstr>Slide 11</vt:lpstr>
      <vt:lpstr>Scrivete nel passato prossimo:</vt:lpstr>
      <vt:lpstr>Part Two</vt:lpstr>
      <vt:lpstr>The helping verb essere</vt:lpstr>
      <vt:lpstr>The“essere” verbs are…</vt:lpstr>
      <vt:lpstr>Slide 16</vt:lpstr>
      <vt:lpstr>Slide 17</vt:lpstr>
      <vt:lpstr>Important Note: Whenever a verb takes essere as its helping verb, the past participle agrees in number and gender with the subject.  In other words, the final “-o” of the past participle may have to change according to masculine/feminine and singular/plural. </vt:lpstr>
      <vt:lpstr>Slide 19</vt:lpstr>
      <vt:lpstr>Scrivete nel passato prossimo:</vt:lpstr>
      <vt:lpstr>Part Three</vt:lpstr>
      <vt:lpstr>Slide 22</vt:lpstr>
      <vt:lpstr>The irregular past participles </vt:lpstr>
      <vt:lpstr>More irregular past participles </vt:lpstr>
      <vt:lpstr>And more irregular past participles </vt:lpstr>
      <vt:lpstr>And still more irregular past participles </vt:lpstr>
      <vt:lpstr>The last irregular past participles </vt:lpstr>
      <vt:lpstr>Slide 28</vt:lpstr>
      <vt:lpstr>Scrivete i verbi in italiano:</vt:lpstr>
      <vt:lpstr>FINE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Passato Prossimo</dc:title>
  <dc:creator>Diane</dc:creator>
  <cp:lastModifiedBy>Lorenz</cp:lastModifiedBy>
  <cp:revision>81</cp:revision>
  <dcterms:created xsi:type="dcterms:W3CDTF">2010-03-07T01:48:42Z</dcterms:created>
  <dcterms:modified xsi:type="dcterms:W3CDTF">2011-10-11T00:59:41Z</dcterms:modified>
</cp:coreProperties>
</file>