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9" r:id="rId4"/>
    <p:sldId id="258" r:id="rId5"/>
    <p:sldId id="260" r:id="rId6"/>
    <p:sldId id="265" r:id="rId7"/>
    <p:sldId id="262" r:id="rId8"/>
    <p:sldId id="261" r:id="rId9"/>
    <p:sldId id="266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C00000"/>
    <a:srgbClr val="7939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3" autoAdjust="0"/>
    <p:restoredTop sz="94698" autoAdjust="0"/>
  </p:normalViewPr>
  <p:slideViewPr>
    <p:cSldViewPr>
      <p:cViewPr varScale="1">
        <p:scale>
          <a:sx n="104" d="100"/>
          <a:sy n="104" d="100"/>
        </p:scale>
        <p:origin x="-1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484753F-C140-43D0-A433-69BAD4A61AA3}" type="datetimeFigureOut">
              <a:rPr lang="en-US"/>
              <a:pPr>
                <a:defRPr/>
              </a:pPr>
              <a:t>12/19/2010</a:t>
            </a:fld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24C207B-2276-40CF-96E2-25117E2E4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0ACCE50-1D84-49EC-9B4E-9DDD0D944689}" type="datetimeFigureOut">
              <a:rPr lang="en-US"/>
              <a:pPr>
                <a:defRPr/>
              </a:pPr>
              <a:t>12/19/2010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D717F1-A08D-4A1B-967F-A05B60C26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39E3EB-9296-4B1B-8950-0BF87673FDD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49A689-C812-47AF-955E-51E1D5F4297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300A70-7929-4F35-8B5A-383D94AC5C2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BE6751-88D4-46CB-9C82-64A04060ECC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0B729A-B3B6-4D3C-AAA5-8ADEC20C884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3584ED-971F-45C1-A9C6-B128BF68F98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8114AF-7E58-42F4-84F2-A7755D820A6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401690B-C2BC-47FB-8F7D-5C6B04E0780D}" type="slidenum">
              <a:rPr lang="en-US" sz="1200">
                <a:latin typeface="Calibri" pitchFamily="34" charset="0"/>
              </a:rPr>
              <a:pPr algn="r"/>
              <a:t>6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9ECDCD-028A-4BBA-A46F-7C507B651B1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52A29C-4598-4B6B-82E6-1A3FA6105B4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F32CA6C-094F-4EA8-A554-A606C60E3ED0}" type="slidenum">
              <a:rPr lang="en-US" sz="1200">
                <a:latin typeface="Calibri" pitchFamily="34" charset="0"/>
              </a:rPr>
              <a:pPr algn="r"/>
              <a:t>9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 Same Side Corner Rectangle 4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3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AEAC2-9B9C-495A-B777-AB872C1413DF}" type="datetimeFigureOut">
              <a:rPr lang="en-US"/>
              <a:pPr>
                <a:defRPr/>
              </a:pPr>
              <a:t>12/19/2010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3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3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F8E00-D2FE-4836-B422-641B51990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2DB5E-5C88-4763-84C2-4375F295941E}" type="datetimeFigureOut">
              <a:rPr lang="en-US"/>
              <a:pPr>
                <a:defRPr/>
              </a:pPr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3A221-DC8C-4AAB-BE19-436162AB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6529388"/>
            <a:ext cx="8686800" cy="1587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F86C0-88C9-4F75-87E1-7FFF3C97C931}" type="datetimeFigureOut">
              <a:rPr lang="en-US"/>
              <a:pPr>
                <a:defRPr/>
              </a:pPr>
              <a:t>12/19/2010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3277A-1213-42AF-A155-8161DFDA1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EB101-EBD6-4405-9F56-6EC9EE4BF390}" type="datetimeFigureOut">
              <a:rPr lang="en-US"/>
              <a:pPr>
                <a:defRPr/>
              </a:pPr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54259-B4A1-4600-A07D-B1CF180BF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 Same Side Corner Rectangle 4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CD340-24F7-42E6-A02B-F661A83C7985}" type="datetimeFigureOut">
              <a:rPr lang="en-US"/>
              <a:pPr>
                <a:defRPr/>
              </a:pPr>
              <a:t>12/19/2010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7A264-438A-4C1F-8756-A52979B6D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7965-CF18-4F13-803F-F03F02A4F475}" type="datetimeFigureOut">
              <a:rPr lang="en-US"/>
              <a:pPr>
                <a:defRPr/>
              </a:pPr>
              <a:t>12/19/2010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78CF4-8540-43F6-84DB-DF6E1E039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B8E62-CFB8-41BE-B3DD-B70A093D24D7}" type="datetimeFigureOut">
              <a:rPr lang="en-US"/>
              <a:pPr>
                <a:defRPr/>
              </a:pPr>
              <a:t>12/19/2010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7973B-D364-4B00-AF16-7E97A755A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C5A24-8562-4762-B998-472BE7D5D708}" type="datetimeFigureOut">
              <a:rPr lang="en-US"/>
              <a:pPr>
                <a:defRPr/>
              </a:pPr>
              <a:t>12/19/2010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CCA20-16FB-4700-8D34-CADF66F9B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DBF8B-8538-4ED1-AC86-EC10E591DFD0}" type="datetimeFigureOut">
              <a:rPr lang="en-US"/>
              <a:pPr>
                <a:defRPr/>
              </a:pPr>
              <a:t>12/19/2010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79427-A84C-4867-A2BC-2BF52F58E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" y="6529388"/>
            <a:ext cx="8686800" cy="1587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" name="Rectangle 6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8BEAD-436B-46B5-8542-734D9E054028}" type="datetimeFigureOut">
              <a:rPr lang="en-US"/>
              <a:pPr>
                <a:defRPr/>
              </a:pPr>
              <a:t>12/19/2010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5EF55-CCB4-403F-92EB-1649E1C78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ectangle 5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9388"/>
            <a:ext cx="8686800" cy="1587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0F3C3-B32B-4F36-ADA0-801E15A2F080}" type="datetimeFigureOut">
              <a:rPr lang="en-US"/>
              <a:pPr>
                <a:defRPr/>
              </a:pPr>
              <a:t>12/19/2010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39F2A-74B6-4006-A2FC-40E412E11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274638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600200"/>
            <a:ext cx="8534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1450"/>
            <a:ext cx="2133600" cy="319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3D5921-8C0C-4E5B-8D5F-33C29A441358}" type="datetimeFigureOut">
              <a:rPr lang="en-US"/>
              <a:pPr>
                <a:defRPr/>
              </a:pPr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1450"/>
            <a:ext cx="3429000" cy="319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1450"/>
            <a:ext cx="2133600" cy="319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237822-4410-4126-8120-2A2754279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1" r:id="rId2"/>
    <p:sldLayoutId id="2147484067" r:id="rId3"/>
    <p:sldLayoutId id="2147484062" r:id="rId4"/>
    <p:sldLayoutId id="2147484063" r:id="rId5"/>
    <p:sldLayoutId id="2147484064" r:id="rId6"/>
    <p:sldLayoutId id="2147484068" r:id="rId7"/>
    <p:sldLayoutId id="2147484069" r:id="rId8"/>
    <p:sldLayoutId id="2147484070" r:id="rId9"/>
    <p:sldLayoutId id="2147484065" r:id="rId10"/>
    <p:sldLayoutId id="2147484071" r:id="rId11"/>
  </p:sldLayoutIdLst>
  <p:transition>
    <p:split orient="vert" dir="in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l" defTabSz="914400" rtl="0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00"/>
            <a:ext cx="7407275" cy="1620838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Indirect Object Pronouns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5181600"/>
            <a:ext cx="7407275" cy="914400"/>
          </a:xfrm>
        </p:spPr>
        <p:txBody>
          <a:bodyPr/>
          <a:lstStyle/>
          <a:p>
            <a:pPr eaLnBrk="1" hangingPunct="1"/>
            <a:r>
              <a:rPr lang="en-US" sz="3200" b="1" smtClean="0"/>
              <a:t>In</a:t>
            </a:r>
            <a:r>
              <a:rPr lang="en-US" sz="3200" b="1" i="1" smtClean="0"/>
              <a:t> </a:t>
            </a:r>
            <a:r>
              <a:rPr lang="en-US" sz="3200" b="1" smtClean="0"/>
              <a:t>Italian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Tocca a te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181600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smtClean="0">
                <a:solidFill>
                  <a:srgbClr val="6E84B4"/>
                </a:solidFill>
              </a:rPr>
              <a:t>1.Io non posso rispondere </a:t>
            </a:r>
            <a:r>
              <a:rPr lang="en-US" sz="2000" smtClean="0">
                <a:solidFill>
                  <a:srgbClr val="C00000"/>
                </a:solidFill>
              </a:rPr>
              <a:t>a voi </a:t>
            </a:r>
            <a:r>
              <a:rPr lang="en-US" sz="2000" smtClean="0">
                <a:solidFill>
                  <a:srgbClr val="6E84B4"/>
                </a:solidFill>
              </a:rPr>
              <a:t>adesso.</a:t>
            </a:r>
          </a:p>
          <a:p>
            <a:pPr marL="514350" indent="-51435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smtClean="0">
                <a:solidFill>
                  <a:srgbClr val="6E84B4"/>
                </a:solidFill>
              </a:rPr>
              <a:t>   Io non </a:t>
            </a:r>
            <a:r>
              <a:rPr lang="en-US" sz="2000" b="1" smtClean="0">
                <a:solidFill>
                  <a:srgbClr val="C00000"/>
                </a:solidFill>
              </a:rPr>
              <a:t>vi</a:t>
            </a:r>
            <a:r>
              <a:rPr lang="en-US" sz="2000" smtClean="0">
                <a:solidFill>
                  <a:srgbClr val="6E84B4"/>
                </a:solidFill>
              </a:rPr>
              <a:t> posso rispondere adesso. / Io non posso risponder</a:t>
            </a:r>
            <a:r>
              <a:rPr lang="en-US" sz="2000" b="1" smtClean="0">
                <a:solidFill>
                  <a:srgbClr val="C00000"/>
                </a:solidFill>
              </a:rPr>
              <a:t>vi</a:t>
            </a:r>
            <a:r>
              <a:rPr lang="en-US" sz="2000" smtClean="0">
                <a:solidFill>
                  <a:srgbClr val="6E84B4"/>
                </a:solidFill>
              </a:rPr>
              <a:t> adesso.</a:t>
            </a:r>
          </a:p>
          <a:p>
            <a:pPr marL="514350" indent="-51435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000" smtClean="0"/>
          </a:p>
          <a:p>
            <a:pPr marL="514350" indent="-51435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smtClean="0">
                <a:solidFill>
                  <a:srgbClr val="6E84B4"/>
                </a:solidFill>
              </a:rPr>
              <a:t>2.Lucia deve dire la verit</a:t>
            </a:r>
            <a:r>
              <a:rPr lang="en-US" sz="2000" smtClean="0">
                <a:solidFill>
                  <a:srgbClr val="6E84B4"/>
                </a:solidFill>
                <a:cs typeface="Arial" charset="0"/>
              </a:rPr>
              <a:t>à </a:t>
            </a:r>
            <a:r>
              <a:rPr lang="en-US" sz="2000" smtClean="0">
                <a:solidFill>
                  <a:srgbClr val="C00000"/>
                </a:solidFill>
              </a:rPr>
              <a:t>a Francesco e me.</a:t>
            </a:r>
          </a:p>
          <a:p>
            <a:pPr marL="514350" indent="-51435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smtClean="0">
                <a:solidFill>
                  <a:srgbClr val="6E84B4"/>
                </a:solidFill>
              </a:rPr>
              <a:t>   Lucia </a:t>
            </a:r>
            <a:r>
              <a:rPr lang="en-US" sz="2000" b="1" smtClean="0">
                <a:solidFill>
                  <a:srgbClr val="C00000"/>
                </a:solidFill>
              </a:rPr>
              <a:t>ci</a:t>
            </a:r>
            <a:r>
              <a:rPr lang="en-US" sz="2000" smtClean="0">
                <a:solidFill>
                  <a:srgbClr val="6E84B4"/>
                </a:solidFill>
              </a:rPr>
              <a:t> deve dire la verit</a:t>
            </a:r>
            <a:r>
              <a:rPr lang="en-US" sz="2000" smtClean="0">
                <a:solidFill>
                  <a:srgbClr val="6E84B4"/>
                </a:solidFill>
                <a:cs typeface="Arial" charset="0"/>
              </a:rPr>
              <a:t>à</a:t>
            </a:r>
            <a:r>
              <a:rPr lang="en-US" sz="2000" smtClean="0">
                <a:solidFill>
                  <a:srgbClr val="6E84B4"/>
                </a:solidFill>
              </a:rPr>
              <a:t>. / Lucia deve dir</a:t>
            </a:r>
            <a:r>
              <a:rPr lang="en-US" sz="2000" b="1" smtClean="0">
                <a:solidFill>
                  <a:srgbClr val="C00000"/>
                </a:solidFill>
              </a:rPr>
              <a:t>ci </a:t>
            </a:r>
            <a:r>
              <a:rPr lang="en-US" sz="2000" smtClean="0">
                <a:solidFill>
                  <a:srgbClr val="6E84B4"/>
                </a:solidFill>
              </a:rPr>
              <a:t>la verit</a:t>
            </a:r>
            <a:r>
              <a:rPr lang="en-US" sz="2000" smtClean="0">
                <a:solidFill>
                  <a:srgbClr val="6E84B4"/>
                </a:solidFill>
                <a:cs typeface="Arial" charset="0"/>
              </a:rPr>
              <a:t>à.</a:t>
            </a:r>
          </a:p>
          <a:p>
            <a:pPr marL="514350" indent="-51435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000" smtClean="0">
              <a:solidFill>
                <a:srgbClr val="6E84B4"/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smtClean="0">
                <a:solidFill>
                  <a:srgbClr val="6E84B4"/>
                </a:solidFill>
              </a:rPr>
              <a:t>3.Marco, puoi spiegare il problema </a:t>
            </a:r>
            <a:r>
              <a:rPr lang="en-US" sz="2000" smtClean="0">
                <a:solidFill>
                  <a:srgbClr val="C00000"/>
                </a:solidFill>
              </a:rPr>
              <a:t>a me?</a:t>
            </a:r>
          </a:p>
          <a:p>
            <a:pPr marL="514350" indent="-51435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smtClean="0">
                <a:solidFill>
                  <a:srgbClr val="6E84B4"/>
                </a:solidFill>
              </a:rPr>
              <a:t>   Marco, </a:t>
            </a:r>
            <a:r>
              <a:rPr lang="en-US" sz="2000" b="1" smtClean="0">
                <a:solidFill>
                  <a:srgbClr val="C00000"/>
                </a:solidFill>
              </a:rPr>
              <a:t>mi</a:t>
            </a:r>
            <a:r>
              <a:rPr lang="en-US" sz="2000" smtClean="0">
                <a:solidFill>
                  <a:srgbClr val="6E84B4"/>
                </a:solidFill>
              </a:rPr>
              <a:t> puoi spiegare il problema? / Marco, puoi spiegar</a:t>
            </a:r>
            <a:r>
              <a:rPr lang="en-US" sz="2000" b="1" smtClean="0">
                <a:solidFill>
                  <a:srgbClr val="C00000"/>
                </a:solidFill>
              </a:rPr>
              <a:t>mi</a:t>
            </a:r>
            <a:r>
              <a:rPr lang="en-US" sz="2000" smtClean="0">
                <a:solidFill>
                  <a:srgbClr val="6E84B4"/>
                </a:solidFill>
              </a:rPr>
              <a:t> il problema?</a:t>
            </a:r>
          </a:p>
          <a:p>
            <a:pPr marL="514350" indent="-51435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000" smtClean="0">
              <a:solidFill>
                <a:srgbClr val="6E84B4"/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smtClean="0">
                <a:solidFill>
                  <a:srgbClr val="6E84B4"/>
                </a:solidFill>
              </a:rPr>
              <a:t>4.Carlo, tu devi telefonare </a:t>
            </a:r>
            <a:r>
              <a:rPr lang="en-US" sz="2000" smtClean="0">
                <a:solidFill>
                  <a:srgbClr val="C00000"/>
                </a:solidFill>
              </a:rPr>
              <a:t>alla nonna </a:t>
            </a:r>
            <a:r>
              <a:rPr lang="en-US" sz="2000" smtClean="0">
                <a:solidFill>
                  <a:srgbClr val="6E84B4"/>
                </a:solidFill>
              </a:rPr>
              <a:t>oggi.</a:t>
            </a:r>
            <a:endParaRPr lang="en-US" sz="2000" smtClean="0">
              <a:solidFill>
                <a:srgbClr val="C00000"/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smtClean="0">
                <a:solidFill>
                  <a:srgbClr val="6E84B4"/>
                </a:solidFill>
              </a:rPr>
              <a:t>   Carlo, tu </a:t>
            </a:r>
            <a:r>
              <a:rPr lang="en-US" sz="2000" b="1" smtClean="0">
                <a:solidFill>
                  <a:srgbClr val="C00000"/>
                </a:solidFill>
              </a:rPr>
              <a:t>le</a:t>
            </a:r>
            <a:r>
              <a:rPr lang="en-US" sz="2000" smtClean="0">
                <a:solidFill>
                  <a:srgbClr val="6E84B4"/>
                </a:solidFill>
              </a:rPr>
              <a:t> devi telefonare oggi. / Carlo, tu devi telefonar</a:t>
            </a:r>
            <a:r>
              <a:rPr lang="en-US" sz="2000" b="1" smtClean="0">
                <a:solidFill>
                  <a:srgbClr val="C00000"/>
                </a:solidFill>
              </a:rPr>
              <a:t>le</a:t>
            </a:r>
            <a:r>
              <a:rPr lang="en-US" sz="2000" smtClean="0">
                <a:solidFill>
                  <a:srgbClr val="6E84B4"/>
                </a:solidFill>
              </a:rPr>
              <a:t> oggi.</a:t>
            </a:r>
          </a:p>
          <a:p>
            <a:pPr marL="514350" indent="-51435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000" smtClean="0">
              <a:solidFill>
                <a:srgbClr val="6E84B4"/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smtClean="0">
                <a:solidFill>
                  <a:srgbClr val="6E84B4"/>
                </a:solidFill>
              </a:rPr>
              <a:t>5.Io voglio dare un regalo  </a:t>
            </a:r>
            <a:r>
              <a:rPr lang="en-US" sz="2000" smtClean="0">
                <a:solidFill>
                  <a:srgbClr val="C00000"/>
                </a:solidFill>
              </a:rPr>
              <a:t>ai miei nipoti </a:t>
            </a:r>
            <a:r>
              <a:rPr lang="en-US" sz="2000" smtClean="0">
                <a:solidFill>
                  <a:srgbClr val="6E84B4"/>
                </a:solidFill>
              </a:rPr>
              <a:t>per Natale.</a:t>
            </a:r>
            <a:endParaRPr lang="en-US" sz="2000" smtClean="0">
              <a:solidFill>
                <a:srgbClr val="C00000"/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smtClean="0">
                <a:solidFill>
                  <a:srgbClr val="6E84B4"/>
                </a:solidFill>
              </a:rPr>
              <a:t>   Io </a:t>
            </a:r>
            <a:r>
              <a:rPr lang="en-US" sz="2000" b="1" smtClean="0">
                <a:solidFill>
                  <a:srgbClr val="C00000"/>
                </a:solidFill>
              </a:rPr>
              <a:t>gli</a:t>
            </a:r>
            <a:r>
              <a:rPr lang="en-US" sz="2000" smtClean="0">
                <a:solidFill>
                  <a:srgbClr val="6E84B4"/>
                </a:solidFill>
              </a:rPr>
              <a:t> voglio dare un regalo per Natale. / Io voglio dar</a:t>
            </a:r>
            <a:r>
              <a:rPr lang="en-US" sz="2000" b="1" smtClean="0">
                <a:solidFill>
                  <a:srgbClr val="C00000"/>
                </a:solidFill>
              </a:rPr>
              <a:t>gli</a:t>
            </a:r>
            <a:r>
              <a:rPr lang="en-US" sz="2000" smtClean="0">
                <a:solidFill>
                  <a:srgbClr val="6E84B4"/>
                </a:solidFill>
              </a:rPr>
              <a:t> un regalo per Natale. / Io voglio dare </a:t>
            </a:r>
            <a:r>
              <a:rPr lang="en-US" sz="2000" b="1" smtClean="0">
                <a:solidFill>
                  <a:srgbClr val="C00000"/>
                </a:solidFill>
              </a:rPr>
              <a:t>loro</a:t>
            </a:r>
            <a:r>
              <a:rPr lang="en-US" sz="2000" smtClean="0">
                <a:solidFill>
                  <a:srgbClr val="6E84B4"/>
                </a:solidFill>
              </a:rPr>
              <a:t> un regalo per Natale.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Fine</a:t>
            </a:r>
          </a:p>
        </p:txBody>
      </p:sp>
      <p:sp>
        <p:nvSpPr>
          <p:cNvPr id="18435" name="Text Placeholder 7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533400"/>
            <a:ext cx="7772400" cy="2286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3800" smtClean="0">
                <a:solidFill>
                  <a:srgbClr val="5A160B"/>
                </a:solidFill>
              </a:rPr>
              <a:t>  </a:t>
            </a:r>
            <a:r>
              <a:rPr lang="en-US" sz="2600" smtClean="0">
                <a:solidFill>
                  <a:srgbClr val="595D63"/>
                </a:solidFill>
              </a:rPr>
              <a:t>In Italian an </a:t>
            </a:r>
            <a:r>
              <a:rPr lang="en-US" sz="2600" b="1" u="sng" smtClean="0">
                <a:solidFill>
                  <a:srgbClr val="595D63"/>
                </a:solidFill>
              </a:rPr>
              <a:t>indirect object</a:t>
            </a:r>
            <a:r>
              <a:rPr lang="en-US" sz="2600" b="1" smtClean="0">
                <a:solidFill>
                  <a:srgbClr val="595D63"/>
                </a:solidFill>
              </a:rPr>
              <a:t> </a:t>
            </a:r>
            <a:r>
              <a:rPr lang="en-US" sz="2600" smtClean="0">
                <a:solidFill>
                  <a:srgbClr val="595D63"/>
                </a:solidFill>
              </a:rPr>
              <a:t>indicates </a:t>
            </a:r>
            <a:r>
              <a:rPr lang="en-US" sz="2600" i="1" smtClean="0">
                <a:solidFill>
                  <a:srgbClr val="595D63"/>
                </a:solidFill>
              </a:rPr>
              <a:t>to whom</a:t>
            </a:r>
            <a:r>
              <a:rPr lang="en-US" sz="2600" smtClean="0">
                <a:solidFill>
                  <a:srgbClr val="595D63"/>
                </a:solidFill>
              </a:rPr>
              <a:t> or </a:t>
            </a:r>
            <a:r>
              <a:rPr lang="en-US" sz="2600" i="1" smtClean="0">
                <a:solidFill>
                  <a:srgbClr val="595D63"/>
                </a:solidFill>
              </a:rPr>
              <a:t>for whom</a:t>
            </a:r>
            <a:r>
              <a:rPr lang="en-US" sz="2600" smtClean="0">
                <a:solidFill>
                  <a:srgbClr val="595D63"/>
                </a:solidFill>
              </a:rPr>
              <a:t> something is done. </a:t>
            </a:r>
          </a:p>
          <a:p>
            <a:pPr eaLnBrk="1" hangingPunct="1">
              <a:buFont typeface="Wingdings 2" pitchFamily="18" charset="2"/>
              <a:buNone/>
            </a:pPr>
            <a:endParaRPr lang="en-US" sz="2600" smtClean="0">
              <a:solidFill>
                <a:srgbClr val="595D63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600" smtClean="0">
                <a:solidFill>
                  <a:srgbClr val="595D63"/>
                </a:solidFill>
              </a:rPr>
              <a:t>    For example, in the sentence below: </a:t>
            </a:r>
            <a:endParaRPr lang="en-US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14400" y="33528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2060"/>
                </a:solidFill>
              </a:rPr>
              <a:t>La cameriera offre un caffè </a:t>
            </a:r>
            <a:r>
              <a:rPr lang="en-US" sz="2800">
                <a:solidFill>
                  <a:srgbClr val="C00000"/>
                </a:solidFill>
              </a:rPr>
              <a:t>a Signor Manini.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52600" y="49530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2060"/>
                </a:solidFill>
              </a:rPr>
              <a:t>subject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76600" y="49530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2060"/>
                </a:solidFill>
              </a:rPr>
              <a:t>verb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943600" y="4953000"/>
            <a:ext cx="114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C00000"/>
                </a:solidFill>
              </a:rPr>
              <a:t>indirect object</a:t>
            </a:r>
          </a:p>
        </p:txBody>
      </p: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 flipH="1">
            <a:off x="2286000" y="3962400"/>
            <a:ext cx="1588" cy="914400"/>
          </a:xfrm>
          <a:prstGeom prst="straightConnector1">
            <a:avLst/>
          </a:prstGeom>
          <a:noFill/>
          <a:ln w="9525" algn="ctr">
            <a:solidFill>
              <a:srgbClr val="FD8231"/>
            </a:solidFill>
            <a:round/>
            <a:headEnd/>
            <a:tailEnd type="arrow" w="med" len="med"/>
          </a:ln>
        </p:spPr>
      </p:cxn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flipH="1">
            <a:off x="3581400" y="3962400"/>
            <a:ext cx="1588" cy="914400"/>
          </a:xfrm>
          <a:prstGeom prst="straightConnector1">
            <a:avLst/>
          </a:prstGeom>
          <a:noFill/>
          <a:ln w="9525" algn="ctr">
            <a:solidFill>
              <a:srgbClr val="FD8231"/>
            </a:solidFill>
            <a:round/>
            <a:headEnd/>
            <a:tailEnd type="arrow" w="med" len="med"/>
          </a:ln>
        </p:spPr>
      </p:cxnSp>
      <p:cxnSp>
        <p:nvCxnSpPr>
          <p:cNvPr id="18" name="Straight Arrow Connector 17"/>
          <p:cNvCxnSpPr>
            <a:cxnSpLocks noChangeShapeType="1"/>
          </p:cNvCxnSpPr>
          <p:nvPr/>
        </p:nvCxnSpPr>
        <p:spPr bwMode="auto">
          <a:xfrm flipH="1">
            <a:off x="6400800" y="3962400"/>
            <a:ext cx="1588" cy="914400"/>
          </a:xfrm>
          <a:prstGeom prst="straightConnector1">
            <a:avLst/>
          </a:prstGeom>
          <a:noFill/>
          <a:ln w="9525" algn="ctr">
            <a:solidFill>
              <a:srgbClr val="FD8231"/>
            </a:solidFill>
            <a:round/>
            <a:headEnd/>
            <a:tailEnd type="arrow" w="med" len="med"/>
          </a:ln>
        </p:spPr>
      </p:cxnSp>
      <p:cxnSp>
        <p:nvCxnSpPr>
          <p:cNvPr id="2" name="Straight Arrow Connector 17"/>
          <p:cNvCxnSpPr>
            <a:cxnSpLocks noChangeShapeType="1"/>
          </p:cNvCxnSpPr>
          <p:nvPr/>
        </p:nvCxnSpPr>
        <p:spPr bwMode="auto">
          <a:xfrm flipH="1">
            <a:off x="4648200" y="3962400"/>
            <a:ext cx="1588" cy="914400"/>
          </a:xfrm>
          <a:prstGeom prst="straightConnector1">
            <a:avLst/>
          </a:prstGeom>
          <a:noFill/>
          <a:ln w="9525" algn="ctr">
            <a:solidFill>
              <a:srgbClr val="FD8231"/>
            </a:solidFill>
            <a:round/>
            <a:headEnd/>
            <a:tailEnd type="arrow" w="med" len="med"/>
          </a:ln>
        </p:spPr>
      </p:cxnSp>
      <p:sp>
        <p:nvSpPr>
          <p:cNvPr id="9227" name="Text Box 13"/>
          <p:cNvSpPr txBox="1">
            <a:spLocks noChangeArrowheads="1"/>
          </p:cNvSpPr>
          <p:nvPr/>
        </p:nvSpPr>
        <p:spPr bwMode="auto">
          <a:xfrm>
            <a:off x="4191000" y="5105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267200" y="4953000"/>
            <a:ext cx="114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2060"/>
                </a:solidFill>
              </a:rPr>
              <a:t>direct object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304800"/>
            <a:ext cx="7467600" cy="19812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3800" smtClean="0">
                <a:solidFill>
                  <a:srgbClr val="5A160B"/>
                </a:solidFill>
              </a:rPr>
              <a:t>  </a:t>
            </a:r>
            <a:r>
              <a:rPr lang="en-US" sz="2400" smtClean="0">
                <a:solidFill>
                  <a:srgbClr val="595D63"/>
                </a:solidFill>
              </a:rPr>
              <a:t>In Italian, as in English, an indirect object can be replaced by an </a:t>
            </a:r>
            <a:r>
              <a:rPr lang="en-US" sz="2400" u="sng" smtClean="0">
                <a:solidFill>
                  <a:srgbClr val="595D63"/>
                </a:solidFill>
              </a:rPr>
              <a:t>indirect object pronoun</a:t>
            </a:r>
            <a:r>
              <a:rPr lang="en-US" sz="2400" smtClean="0">
                <a:solidFill>
                  <a:srgbClr val="595D63"/>
                </a:solidFill>
              </a:rPr>
              <a:t>. 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smtClean="0">
              <a:solidFill>
                <a:srgbClr val="595D63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>
                <a:solidFill>
                  <a:srgbClr val="595D63"/>
                </a:solidFill>
              </a:rPr>
              <a:t>    Look at the following examples in English: </a:t>
            </a:r>
            <a:endParaRPr lang="en-US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90600" y="2514600"/>
            <a:ext cx="65532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2060"/>
                </a:solidFill>
              </a:rPr>
              <a:t>Roberto sends a birthday card </a:t>
            </a:r>
            <a:r>
              <a:rPr lang="en-US" sz="2400">
                <a:solidFill>
                  <a:srgbClr val="C00000"/>
                </a:solidFill>
              </a:rPr>
              <a:t>to his nephew.</a:t>
            </a:r>
          </a:p>
          <a:p>
            <a:r>
              <a:rPr lang="en-US" sz="2400">
                <a:solidFill>
                  <a:srgbClr val="002060"/>
                </a:solidFill>
              </a:rPr>
              <a:t>Roberto sends a birthday card</a:t>
            </a:r>
            <a:r>
              <a:rPr lang="en-US" sz="2400">
                <a:solidFill>
                  <a:srgbClr val="C00000"/>
                </a:solidFill>
              </a:rPr>
              <a:t> </a:t>
            </a:r>
            <a:r>
              <a:rPr lang="en-US" sz="2400" u="sng">
                <a:solidFill>
                  <a:srgbClr val="C00000"/>
                </a:solidFill>
              </a:rPr>
              <a:t>to him</a:t>
            </a:r>
            <a:r>
              <a:rPr lang="en-US" sz="2400">
                <a:solidFill>
                  <a:srgbClr val="C00000"/>
                </a:solidFill>
              </a:rPr>
              <a:t>.</a:t>
            </a:r>
          </a:p>
          <a:p>
            <a:r>
              <a:rPr lang="en-US" sz="280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66800" y="3733800"/>
            <a:ext cx="6096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2060"/>
                </a:solidFill>
              </a:rPr>
              <a:t>I explained the situation </a:t>
            </a:r>
            <a:r>
              <a:rPr lang="en-US" sz="2400">
                <a:solidFill>
                  <a:srgbClr val="C00000"/>
                </a:solidFill>
              </a:rPr>
              <a:t>to my teachers</a:t>
            </a:r>
            <a:r>
              <a:rPr lang="en-US" sz="2400">
                <a:solidFill>
                  <a:srgbClr val="002060"/>
                </a:solidFill>
              </a:rPr>
              <a:t>.</a:t>
            </a:r>
          </a:p>
          <a:p>
            <a:r>
              <a:rPr lang="en-US" sz="2400">
                <a:solidFill>
                  <a:srgbClr val="002060"/>
                </a:solidFill>
              </a:rPr>
              <a:t>I explained the situation </a:t>
            </a:r>
            <a:r>
              <a:rPr lang="en-US" sz="2400" u="sng">
                <a:solidFill>
                  <a:srgbClr val="C00000"/>
                </a:solidFill>
              </a:rPr>
              <a:t>to them</a:t>
            </a:r>
            <a:r>
              <a:rPr lang="en-US" sz="2400">
                <a:solidFill>
                  <a:srgbClr val="002060"/>
                </a:solidFill>
              </a:rPr>
              <a:t>.</a:t>
            </a:r>
            <a:endParaRPr lang="en-US" sz="240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85800" y="5257800"/>
            <a:ext cx="8001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3C3E42"/>
                </a:solidFill>
              </a:rPr>
              <a:t>In the sentences above,</a:t>
            </a:r>
            <a:r>
              <a:rPr lang="en-US" sz="2400">
                <a:solidFill>
                  <a:srgbClr val="595D63"/>
                </a:solidFill>
              </a:rPr>
              <a:t> </a:t>
            </a:r>
            <a:r>
              <a:rPr lang="en-US" sz="2400" u="sng">
                <a:solidFill>
                  <a:srgbClr val="C00000"/>
                </a:solidFill>
              </a:rPr>
              <a:t>him</a:t>
            </a:r>
            <a:r>
              <a:rPr lang="en-US" sz="2400">
                <a:solidFill>
                  <a:srgbClr val="595D63"/>
                </a:solidFill>
              </a:rPr>
              <a:t> </a:t>
            </a:r>
            <a:r>
              <a:rPr lang="en-US" sz="2400">
                <a:solidFill>
                  <a:srgbClr val="3C3E42"/>
                </a:solidFill>
              </a:rPr>
              <a:t>and</a:t>
            </a:r>
            <a:r>
              <a:rPr lang="en-US" sz="2400">
                <a:solidFill>
                  <a:srgbClr val="595D63"/>
                </a:solidFill>
              </a:rPr>
              <a:t> </a:t>
            </a:r>
            <a:r>
              <a:rPr lang="en-US" sz="2400" u="sng">
                <a:solidFill>
                  <a:srgbClr val="C00000"/>
                </a:solidFill>
              </a:rPr>
              <a:t>them</a:t>
            </a:r>
            <a:r>
              <a:rPr lang="en-US" sz="2400">
                <a:solidFill>
                  <a:srgbClr val="595D63"/>
                </a:solidFill>
              </a:rPr>
              <a:t> </a:t>
            </a:r>
            <a:r>
              <a:rPr lang="en-US" sz="2400">
                <a:solidFill>
                  <a:srgbClr val="3C3E42"/>
                </a:solidFill>
              </a:rPr>
              <a:t>are</a:t>
            </a:r>
            <a:r>
              <a:rPr lang="en-US" sz="2400">
                <a:solidFill>
                  <a:srgbClr val="595D63"/>
                </a:solidFill>
              </a:rPr>
              <a:t> </a:t>
            </a:r>
            <a:r>
              <a:rPr lang="en-US" sz="2400" u="sng">
                <a:solidFill>
                  <a:srgbClr val="C00000"/>
                </a:solidFill>
              </a:rPr>
              <a:t>indirect object pronouns.</a:t>
            </a:r>
          </a:p>
          <a:p>
            <a:r>
              <a:rPr lang="en-US" sz="2400">
                <a:solidFill>
                  <a:srgbClr val="3C3E42"/>
                </a:solidFill>
              </a:rPr>
              <a:t>The same thing can happen in Italian.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u="sng" smtClean="0"/>
              <a:t>Indirect Object Pronouns in Italian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209800"/>
            <a:ext cx="4724400" cy="33528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b="1" smtClean="0">
                <a:solidFill>
                  <a:srgbClr val="C00000"/>
                </a:solidFill>
              </a:rPr>
              <a:t>mi</a:t>
            </a:r>
            <a:r>
              <a:rPr lang="en-US" smtClean="0"/>
              <a:t> 	</a:t>
            </a:r>
            <a:r>
              <a:rPr lang="en-US" smtClean="0">
                <a:solidFill>
                  <a:srgbClr val="5A160B"/>
                </a:solidFill>
              </a:rPr>
              <a:t>(to/for me)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b="1" smtClean="0">
                <a:solidFill>
                  <a:srgbClr val="C00000"/>
                </a:solidFill>
              </a:rPr>
              <a:t>ti </a:t>
            </a:r>
            <a:r>
              <a:rPr lang="en-US" smtClean="0"/>
              <a:t>	</a:t>
            </a:r>
            <a:r>
              <a:rPr lang="en-US" smtClean="0">
                <a:solidFill>
                  <a:srgbClr val="5A160B"/>
                </a:solidFill>
              </a:rPr>
              <a:t>(to/for you, sing. inf.)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b="1" smtClean="0">
                <a:solidFill>
                  <a:srgbClr val="C00000"/>
                </a:solidFill>
              </a:rPr>
              <a:t>gli     </a:t>
            </a:r>
            <a:r>
              <a:rPr lang="en-US" smtClean="0">
                <a:solidFill>
                  <a:srgbClr val="5A160B"/>
                </a:solidFill>
              </a:rPr>
              <a:t>(to/for him)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b="1" smtClean="0">
                <a:solidFill>
                  <a:srgbClr val="C00000"/>
                </a:solidFill>
              </a:rPr>
              <a:t>le</a:t>
            </a:r>
            <a:r>
              <a:rPr lang="en-US" smtClean="0"/>
              <a:t>      </a:t>
            </a:r>
            <a:r>
              <a:rPr lang="en-US" smtClean="0">
                <a:solidFill>
                  <a:srgbClr val="5A160B"/>
                </a:solidFill>
              </a:rPr>
              <a:t>(to/for her)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b="1" smtClean="0">
                <a:solidFill>
                  <a:srgbClr val="C00000"/>
                </a:solidFill>
              </a:rPr>
              <a:t>Le     </a:t>
            </a:r>
            <a:r>
              <a:rPr lang="en-US" smtClean="0">
                <a:solidFill>
                  <a:srgbClr val="5A160B"/>
                </a:solidFill>
              </a:rPr>
              <a:t>(to/for you, sing. form.)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0"/>
            <a:ext cx="4191000" cy="3200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b="1" smtClean="0">
                <a:solidFill>
                  <a:srgbClr val="C00000"/>
                </a:solidFill>
              </a:rPr>
              <a:t>ci</a:t>
            </a:r>
            <a:r>
              <a:rPr lang="en-US" smtClean="0"/>
              <a:t> 	 </a:t>
            </a:r>
            <a:r>
              <a:rPr lang="en-US" smtClean="0">
                <a:solidFill>
                  <a:srgbClr val="5A160B"/>
                </a:solidFill>
              </a:rPr>
              <a:t>(to/for us)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b="1" smtClean="0">
                <a:solidFill>
                  <a:srgbClr val="C00000"/>
                </a:solidFill>
              </a:rPr>
              <a:t>vi</a:t>
            </a:r>
            <a:r>
              <a:rPr lang="en-US" smtClean="0"/>
              <a:t> 	 </a:t>
            </a:r>
            <a:r>
              <a:rPr lang="en-US" smtClean="0">
                <a:solidFill>
                  <a:srgbClr val="5A160B"/>
                </a:solidFill>
              </a:rPr>
              <a:t>(to/for you, plural)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b="1" smtClean="0">
                <a:solidFill>
                  <a:srgbClr val="C00000"/>
                </a:solidFill>
              </a:rPr>
              <a:t>gli</a:t>
            </a:r>
            <a:r>
              <a:rPr lang="en-US" smtClean="0"/>
              <a:t>	 </a:t>
            </a:r>
            <a:r>
              <a:rPr lang="en-US" smtClean="0">
                <a:solidFill>
                  <a:srgbClr val="5A160B"/>
                </a:solidFill>
              </a:rPr>
              <a:t>(to/for them)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b="1" i="1" smtClean="0">
                <a:solidFill>
                  <a:srgbClr val="C00000"/>
                </a:solidFill>
              </a:rPr>
              <a:t>*loro</a:t>
            </a:r>
            <a:r>
              <a:rPr lang="en-US" i="1" smtClean="0"/>
              <a:t> 	</a:t>
            </a:r>
            <a:r>
              <a:rPr lang="en-US" i="1" smtClean="0">
                <a:solidFill>
                  <a:srgbClr val="5A160B"/>
                </a:solidFill>
              </a:rPr>
              <a:t>(to/for them)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i="1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Placement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66800" y="2819400"/>
            <a:ext cx="6248400" cy="3657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smtClean="0">
                <a:solidFill>
                  <a:srgbClr val="3C3E42"/>
                </a:solidFill>
              </a:rPr>
              <a:t>Io parlo </a:t>
            </a:r>
            <a:r>
              <a:rPr lang="en-US" sz="2400" smtClean="0">
                <a:solidFill>
                  <a:srgbClr val="C00000"/>
                </a:solidFill>
              </a:rPr>
              <a:t>a Mariella.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>
                <a:solidFill>
                  <a:srgbClr val="3C3E42"/>
                </a:solidFill>
              </a:rPr>
              <a:t>Io </a:t>
            </a:r>
            <a:r>
              <a:rPr lang="en-US" sz="2400" b="1" u="sng" smtClean="0">
                <a:solidFill>
                  <a:srgbClr val="C00000"/>
                </a:solidFill>
              </a:rPr>
              <a:t>le</a:t>
            </a:r>
            <a:r>
              <a:rPr lang="en-US" sz="2400" smtClean="0">
                <a:solidFill>
                  <a:srgbClr val="3C3E42"/>
                </a:solidFill>
              </a:rPr>
              <a:t> parlo.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smtClean="0">
              <a:solidFill>
                <a:srgbClr val="3C3E42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>
                <a:solidFill>
                  <a:srgbClr val="3C3E42"/>
                </a:solidFill>
              </a:rPr>
              <a:t>Tu non dici niente </a:t>
            </a:r>
            <a:r>
              <a:rPr lang="en-US" sz="2400" smtClean="0">
                <a:solidFill>
                  <a:srgbClr val="C00000"/>
                </a:solidFill>
              </a:rPr>
              <a:t>a Giulia e me</a:t>
            </a:r>
            <a:r>
              <a:rPr lang="en-US" sz="2400" smtClean="0">
                <a:solidFill>
                  <a:srgbClr val="3C3E42"/>
                </a:solidFill>
              </a:rPr>
              <a:t>?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>
                <a:solidFill>
                  <a:srgbClr val="3C3E42"/>
                </a:solidFill>
              </a:rPr>
              <a:t>Tu non </a:t>
            </a:r>
            <a:r>
              <a:rPr lang="en-US" sz="2400" b="1" u="sng" smtClean="0">
                <a:solidFill>
                  <a:srgbClr val="C00000"/>
                </a:solidFill>
              </a:rPr>
              <a:t>ci</a:t>
            </a:r>
            <a:r>
              <a:rPr lang="en-US" sz="2400" smtClean="0">
                <a:solidFill>
                  <a:srgbClr val="3C3E42"/>
                </a:solidFill>
              </a:rPr>
              <a:t> dici niente?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smtClean="0">
              <a:solidFill>
                <a:srgbClr val="3C3E42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>
                <a:solidFill>
                  <a:srgbClr val="3C3E42"/>
                </a:solidFill>
              </a:rPr>
              <a:t>No, io non dico niente </a:t>
            </a:r>
            <a:r>
              <a:rPr lang="en-US" sz="2400" smtClean="0">
                <a:solidFill>
                  <a:srgbClr val="C00000"/>
                </a:solidFill>
              </a:rPr>
              <a:t>a Giulia e te</a:t>
            </a:r>
            <a:r>
              <a:rPr lang="en-US" sz="2400" smtClean="0">
                <a:solidFill>
                  <a:srgbClr val="3C3E42"/>
                </a:solidFill>
              </a:rPr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>
                <a:solidFill>
                  <a:srgbClr val="3C3E42"/>
                </a:solidFill>
              </a:rPr>
              <a:t>No, io non </a:t>
            </a:r>
            <a:r>
              <a:rPr lang="en-US" sz="2400" b="1" u="sng" smtClean="0">
                <a:solidFill>
                  <a:srgbClr val="C00000"/>
                </a:solidFill>
              </a:rPr>
              <a:t>vi</a:t>
            </a:r>
            <a:r>
              <a:rPr lang="en-US" sz="2400" smtClean="0">
                <a:solidFill>
                  <a:srgbClr val="3C3E42"/>
                </a:solidFill>
              </a:rPr>
              <a:t> dico niente.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400" b="1" smtClean="0"/>
              <a:t>I. </a:t>
            </a:r>
          </a:p>
          <a:p>
            <a:pPr eaLnBrk="1" hangingPunct="1"/>
            <a:r>
              <a:rPr lang="en-US" sz="2400" b="1" smtClean="0"/>
              <a:t>Used with one verb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" y="16764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5F5F5F"/>
                </a:solidFill>
              </a:rPr>
              <a:t>When used with one verb, indirect object pronouns are placed directly before the verb: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4495800" cy="1143000"/>
          </a:xfrm>
        </p:spPr>
        <p:txBody>
          <a:bodyPr/>
          <a:lstStyle/>
          <a:p>
            <a:pPr algn="l" eaLnBrk="1" hangingPunct="1"/>
            <a:r>
              <a:rPr lang="en-US" sz="2800" smtClean="0"/>
              <a:t>Placement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1066800" y="4191000"/>
            <a:ext cx="7391400" cy="19812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smtClean="0">
                <a:solidFill>
                  <a:srgbClr val="5F5F5F"/>
                </a:solidFill>
              </a:rPr>
              <a:t>Io non parlo</a:t>
            </a:r>
            <a:r>
              <a:rPr lang="en-US" sz="2400" smtClean="0">
                <a:solidFill>
                  <a:srgbClr val="3C3E42"/>
                </a:solidFill>
              </a:rPr>
              <a:t> </a:t>
            </a:r>
            <a:r>
              <a:rPr lang="en-US" sz="2400" b="1" smtClean="0">
                <a:solidFill>
                  <a:srgbClr val="C00000"/>
                </a:solidFill>
              </a:rPr>
              <a:t>a Francesca e Marco.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>
                <a:solidFill>
                  <a:srgbClr val="5F5F5F"/>
                </a:solidFill>
              </a:rPr>
              <a:t>Io non</a:t>
            </a:r>
            <a:r>
              <a:rPr lang="en-US" sz="2400" smtClean="0">
                <a:solidFill>
                  <a:srgbClr val="3C3E42"/>
                </a:solidFill>
              </a:rPr>
              <a:t> </a:t>
            </a:r>
            <a:r>
              <a:rPr lang="en-US" sz="2400" b="1" u="sng" smtClean="0">
                <a:solidFill>
                  <a:srgbClr val="C00000"/>
                </a:solidFill>
              </a:rPr>
              <a:t>gli</a:t>
            </a:r>
            <a:r>
              <a:rPr lang="en-US" sz="2400" smtClean="0">
                <a:solidFill>
                  <a:srgbClr val="3C3E42"/>
                </a:solidFill>
              </a:rPr>
              <a:t> </a:t>
            </a:r>
            <a:r>
              <a:rPr lang="en-US" sz="2400" smtClean="0">
                <a:solidFill>
                  <a:srgbClr val="5F5F5F"/>
                </a:solidFill>
              </a:rPr>
              <a:t>parlo.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>
                <a:solidFill>
                  <a:srgbClr val="5F5F5F"/>
                </a:solidFill>
              </a:rPr>
              <a:t>      </a:t>
            </a:r>
            <a:r>
              <a:rPr lang="en-US" sz="2400" i="1" smtClean="0">
                <a:solidFill>
                  <a:srgbClr val="5F5F5F"/>
                </a:solidFill>
              </a:rPr>
              <a:t>-or-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>
                <a:solidFill>
                  <a:srgbClr val="5F5F5F"/>
                </a:solidFill>
              </a:rPr>
              <a:t>Io non parlo</a:t>
            </a:r>
            <a:r>
              <a:rPr lang="en-US" sz="2400" smtClean="0">
                <a:solidFill>
                  <a:srgbClr val="3C3E42"/>
                </a:solidFill>
              </a:rPr>
              <a:t> </a:t>
            </a:r>
            <a:r>
              <a:rPr lang="en-US" sz="2400" b="1" u="sng" smtClean="0">
                <a:solidFill>
                  <a:srgbClr val="C00000"/>
                </a:solidFill>
              </a:rPr>
              <a:t>loro</a:t>
            </a:r>
            <a:r>
              <a:rPr lang="en-US" sz="2400" smtClean="0">
                <a:solidFill>
                  <a:srgbClr val="C00000"/>
                </a:solidFill>
              </a:rPr>
              <a:t>.</a:t>
            </a:r>
            <a:endParaRPr lang="en-US" sz="2400" smtClean="0">
              <a:solidFill>
                <a:srgbClr val="3C3E42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5105400" y="228600"/>
            <a:ext cx="3200400" cy="1143000"/>
          </a:xfrm>
        </p:spPr>
        <p:txBody>
          <a:bodyPr anchor="ctr"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2400" b="1" smtClean="0">
                <a:solidFill>
                  <a:schemeClr val="bg2"/>
                </a:solidFill>
              </a:rPr>
              <a:t>One exception to the rule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" y="1905000"/>
            <a:ext cx="8534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5F5F5F"/>
                </a:solidFill>
              </a:rPr>
              <a:t>Both </a:t>
            </a:r>
            <a:r>
              <a:rPr lang="en-US" sz="2400">
                <a:solidFill>
                  <a:srgbClr val="C00000"/>
                </a:solidFill>
              </a:rPr>
              <a:t>gli</a:t>
            </a:r>
            <a:r>
              <a:rPr lang="en-US" sz="2400">
                <a:solidFill>
                  <a:srgbClr val="3C3E42"/>
                </a:solidFill>
              </a:rPr>
              <a:t> </a:t>
            </a:r>
            <a:r>
              <a:rPr lang="en-US" sz="2400">
                <a:solidFill>
                  <a:srgbClr val="5F5F5F"/>
                </a:solidFill>
              </a:rPr>
              <a:t>and </a:t>
            </a:r>
            <a:r>
              <a:rPr lang="en-US" sz="2400">
                <a:solidFill>
                  <a:srgbClr val="C00000"/>
                </a:solidFill>
              </a:rPr>
              <a:t>loro</a:t>
            </a:r>
            <a:r>
              <a:rPr lang="en-US" sz="2400">
                <a:solidFill>
                  <a:srgbClr val="3C3E42"/>
                </a:solidFill>
              </a:rPr>
              <a:t> </a:t>
            </a:r>
            <a:r>
              <a:rPr lang="en-US" sz="2400">
                <a:solidFill>
                  <a:srgbClr val="5F5F5F"/>
                </a:solidFill>
              </a:rPr>
              <a:t>mean </a:t>
            </a:r>
            <a:r>
              <a:rPr lang="en-US" sz="2400" i="1">
                <a:solidFill>
                  <a:srgbClr val="5F5F5F"/>
                </a:solidFill>
              </a:rPr>
              <a:t>to/for them</a:t>
            </a:r>
            <a:r>
              <a:rPr lang="en-US" sz="2400">
                <a:solidFill>
                  <a:srgbClr val="5F5F5F"/>
                </a:solidFill>
              </a:rPr>
              <a:t>. However,</a:t>
            </a:r>
            <a:r>
              <a:rPr lang="en-US" sz="2400">
                <a:solidFill>
                  <a:srgbClr val="3C3E42"/>
                </a:solidFill>
              </a:rPr>
              <a:t> </a:t>
            </a:r>
            <a:r>
              <a:rPr lang="en-US" sz="2400">
                <a:solidFill>
                  <a:srgbClr val="C00000"/>
                </a:solidFill>
              </a:rPr>
              <a:t>loro</a:t>
            </a:r>
            <a:r>
              <a:rPr lang="en-US" sz="2400">
                <a:solidFill>
                  <a:srgbClr val="3C3E42"/>
                </a:solidFill>
              </a:rPr>
              <a:t> </a:t>
            </a:r>
            <a:r>
              <a:rPr lang="en-US" sz="2400">
                <a:solidFill>
                  <a:srgbClr val="5F5F5F"/>
                </a:solidFill>
              </a:rPr>
              <a:t>does not behave like other indirect object pronouns.</a:t>
            </a:r>
            <a:r>
              <a:rPr lang="en-US" sz="2400">
                <a:solidFill>
                  <a:srgbClr val="3C3E42"/>
                </a:solidFill>
              </a:rPr>
              <a:t> </a:t>
            </a:r>
          </a:p>
          <a:p>
            <a:endParaRPr lang="en-US" sz="2400">
              <a:solidFill>
                <a:srgbClr val="3C3E42"/>
              </a:solidFill>
            </a:endParaRPr>
          </a:p>
          <a:p>
            <a:r>
              <a:rPr lang="en-US" sz="2400">
                <a:solidFill>
                  <a:srgbClr val="C00000"/>
                </a:solidFill>
              </a:rPr>
              <a:t>Loro</a:t>
            </a:r>
            <a:r>
              <a:rPr lang="en-US" sz="2400">
                <a:solidFill>
                  <a:srgbClr val="3C3E42"/>
                </a:solidFill>
              </a:rPr>
              <a:t> </a:t>
            </a:r>
            <a:r>
              <a:rPr lang="en-US" sz="2400" b="1">
                <a:solidFill>
                  <a:schemeClr val="tx2"/>
                </a:solidFill>
              </a:rPr>
              <a:t>always follows</a:t>
            </a:r>
            <a:r>
              <a:rPr lang="en-US" sz="2400">
                <a:solidFill>
                  <a:schemeClr val="tx2"/>
                </a:solidFill>
              </a:rPr>
              <a:t> the verb:</a:t>
            </a:r>
            <a:r>
              <a:rPr lang="en-US" sz="2400">
                <a:solidFill>
                  <a:srgbClr val="3C3E42"/>
                </a:solidFill>
              </a:rPr>
              <a:t>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Tocca a te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4800600" cy="4906963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lnSpc>
                <a:spcPct val="140000"/>
              </a:lnSpc>
              <a:buFont typeface="Wingdings 2" pitchFamily="18" charset="2"/>
              <a:buNone/>
              <a:defRPr/>
            </a:pPr>
            <a:r>
              <a:rPr lang="en-US" sz="2000" smtClean="0">
                <a:solidFill>
                  <a:srgbClr val="6E84B4"/>
                </a:solidFill>
              </a:rPr>
              <a:t>1. Il padre legge una favola </a:t>
            </a:r>
            <a:r>
              <a:rPr lang="en-US" sz="2000" smtClean="0">
                <a:solidFill>
                  <a:srgbClr val="C00000"/>
                </a:solidFill>
              </a:rPr>
              <a:t>al bambino</a:t>
            </a:r>
            <a:r>
              <a:rPr lang="en-US" sz="2000" smtClean="0"/>
              <a:t>.</a:t>
            </a:r>
          </a:p>
          <a:p>
            <a:pPr marL="514350" indent="-514350" eaLnBrk="1" hangingPunct="1">
              <a:lnSpc>
                <a:spcPct val="140000"/>
              </a:lnSpc>
              <a:buFont typeface="Wingdings 2" pitchFamily="18" charset="2"/>
              <a:buNone/>
              <a:defRPr/>
            </a:pPr>
            <a:r>
              <a:rPr lang="en-US" sz="2000" smtClean="0">
                <a:solidFill>
                  <a:srgbClr val="6E84B4"/>
                </a:solidFill>
              </a:rPr>
              <a:t>2. La nonna scrive</a:t>
            </a:r>
            <a:r>
              <a:rPr lang="en-US" sz="2000" smtClean="0">
                <a:solidFill>
                  <a:srgbClr val="C00000"/>
                </a:solidFill>
              </a:rPr>
              <a:t> a me e mia sorella.</a:t>
            </a:r>
            <a:endParaRPr lang="en-US" sz="2000" smtClean="0"/>
          </a:p>
          <a:p>
            <a:pPr marL="514350" indent="-514350" eaLnBrk="1" hangingPunct="1">
              <a:lnSpc>
                <a:spcPct val="140000"/>
              </a:lnSpc>
              <a:buFont typeface="Wingdings 2" pitchFamily="18" charset="2"/>
              <a:buNone/>
              <a:defRPr/>
            </a:pPr>
            <a:r>
              <a:rPr lang="en-US" sz="2000" smtClean="0">
                <a:solidFill>
                  <a:srgbClr val="6E84B4"/>
                </a:solidFill>
              </a:rPr>
              <a:t>3. Tu dici la verit</a:t>
            </a:r>
            <a:r>
              <a:rPr lang="en-US" sz="2000" smtClean="0">
                <a:solidFill>
                  <a:srgbClr val="6E84B4"/>
                </a:solidFill>
                <a:cs typeface="Arial" charset="0"/>
              </a:rPr>
              <a:t>à</a:t>
            </a:r>
            <a:r>
              <a:rPr lang="en-US" sz="2000" smtClean="0">
                <a:solidFill>
                  <a:srgbClr val="6E84B4"/>
                </a:solidFill>
              </a:rPr>
              <a:t> </a:t>
            </a:r>
            <a:r>
              <a:rPr lang="en-US" sz="2000" smtClean="0">
                <a:solidFill>
                  <a:srgbClr val="C00000"/>
                </a:solidFill>
              </a:rPr>
              <a:t>a Carlo e me?</a:t>
            </a:r>
            <a:endParaRPr lang="en-US" sz="2000" smtClean="0"/>
          </a:p>
          <a:p>
            <a:pPr marL="514350" indent="-514350" eaLnBrk="1" hangingPunct="1">
              <a:lnSpc>
                <a:spcPct val="140000"/>
              </a:lnSpc>
              <a:buFont typeface="Wingdings 2" pitchFamily="18" charset="2"/>
              <a:buNone/>
              <a:defRPr/>
            </a:pPr>
            <a:r>
              <a:rPr lang="en-US" sz="2000" smtClean="0">
                <a:solidFill>
                  <a:srgbClr val="6E84B4"/>
                </a:solidFill>
              </a:rPr>
              <a:t>4. Non rispondono </a:t>
            </a:r>
            <a:r>
              <a:rPr lang="en-US" sz="2000" smtClean="0">
                <a:solidFill>
                  <a:srgbClr val="C00000"/>
                </a:solidFill>
              </a:rPr>
              <a:t>alla professoressa.</a:t>
            </a:r>
            <a:endParaRPr lang="en-US" sz="2000" smtClean="0"/>
          </a:p>
          <a:p>
            <a:pPr marL="514350" indent="-514350" eaLnBrk="1" hangingPunct="1">
              <a:lnSpc>
                <a:spcPct val="140000"/>
              </a:lnSpc>
              <a:buFont typeface="Wingdings 2" pitchFamily="18" charset="2"/>
              <a:buNone/>
              <a:defRPr/>
            </a:pPr>
            <a:r>
              <a:rPr lang="en-US" sz="2000" smtClean="0">
                <a:solidFill>
                  <a:srgbClr val="6E84B4"/>
                </a:solidFill>
              </a:rPr>
              <a:t>5. Spiego il problema  </a:t>
            </a:r>
            <a:r>
              <a:rPr lang="en-US" sz="2000" smtClean="0">
                <a:solidFill>
                  <a:srgbClr val="C00000"/>
                </a:solidFill>
              </a:rPr>
              <a:t>a Lucia e te.</a:t>
            </a:r>
            <a:endParaRPr lang="en-US" sz="2000" smtClean="0">
              <a:solidFill>
                <a:srgbClr val="6E84B4"/>
              </a:solidFill>
            </a:endParaRPr>
          </a:p>
          <a:p>
            <a:pPr marL="514350" indent="-514350" eaLnBrk="1" hangingPunct="1">
              <a:lnSpc>
                <a:spcPct val="140000"/>
              </a:lnSpc>
              <a:buFont typeface="Wingdings 2" pitchFamily="18" charset="2"/>
              <a:buNone/>
              <a:defRPr/>
            </a:pPr>
            <a:r>
              <a:rPr lang="en-US" sz="2000" smtClean="0">
                <a:solidFill>
                  <a:srgbClr val="6E84B4"/>
                </a:solidFill>
              </a:rPr>
              <a:t>6. Gianni, io non parlo </a:t>
            </a:r>
            <a:r>
              <a:rPr lang="en-US" sz="2000" smtClean="0">
                <a:solidFill>
                  <a:srgbClr val="C00000"/>
                </a:solidFill>
              </a:rPr>
              <a:t>a te </a:t>
            </a:r>
            <a:r>
              <a:rPr lang="en-US" sz="2000" smtClean="0">
                <a:solidFill>
                  <a:srgbClr val="6E84B4"/>
                </a:solidFill>
              </a:rPr>
              <a:t>oggi.</a:t>
            </a:r>
            <a:endParaRPr lang="en-US" sz="2000" smtClean="0">
              <a:solidFill>
                <a:srgbClr val="C00000"/>
              </a:solidFill>
            </a:endParaRPr>
          </a:p>
          <a:p>
            <a:pPr marL="514350" indent="-514350" eaLnBrk="1" hangingPunct="1">
              <a:lnSpc>
                <a:spcPct val="140000"/>
              </a:lnSpc>
              <a:buFont typeface="Wingdings 2" pitchFamily="18" charset="2"/>
              <a:buNone/>
              <a:defRPr/>
            </a:pPr>
            <a:r>
              <a:rPr lang="en-US" sz="2000" smtClean="0">
                <a:solidFill>
                  <a:srgbClr val="6E84B4"/>
                </a:solidFill>
              </a:rPr>
              <a:t>7. Il bambino d</a:t>
            </a:r>
            <a:r>
              <a:rPr lang="en-US" sz="2000" smtClean="0">
                <a:solidFill>
                  <a:srgbClr val="6E84B4"/>
                </a:solidFill>
                <a:cs typeface="Arial" charset="0"/>
              </a:rPr>
              <a:t>à un regalo</a:t>
            </a:r>
            <a:r>
              <a:rPr lang="en-US" sz="2000" smtClean="0">
                <a:solidFill>
                  <a:srgbClr val="C00000"/>
                </a:solidFill>
              </a:rPr>
              <a:t> alla mamma.</a:t>
            </a:r>
          </a:p>
          <a:p>
            <a:pPr marL="514350" indent="-514350" eaLnBrk="1" hangingPunct="1">
              <a:lnSpc>
                <a:spcPct val="140000"/>
              </a:lnSpc>
              <a:buFont typeface="Wingdings 2" pitchFamily="18" charset="2"/>
              <a:buNone/>
              <a:defRPr/>
            </a:pPr>
            <a:r>
              <a:rPr lang="en-US" sz="2000" smtClean="0">
                <a:solidFill>
                  <a:srgbClr val="6E84B4"/>
                </a:solidFill>
              </a:rPr>
              <a:t>8. Tu dai un regalo </a:t>
            </a:r>
            <a:r>
              <a:rPr lang="en-US" sz="2000" smtClean="0">
                <a:solidFill>
                  <a:srgbClr val="C00000"/>
                </a:solidFill>
              </a:rPr>
              <a:t>a Carlo e Maria?</a:t>
            </a:r>
          </a:p>
          <a:p>
            <a:pPr marL="514350" indent="-514350" eaLnBrk="1" hangingPunct="1">
              <a:lnSpc>
                <a:spcPct val="140000"/>
              </a:lnSpc>
              <a:buFont typeface="Wingdings 2" pitchFamily="18" charset="2"/>
              <a:buNone/>
              <a:defRPr/>
            </a:pPr>
            <a:r>
              <a:rPr lang="en-US" sz="2000" smtClean="0">
                <a:solidFill>
                  <a:srgbClr val="6E84B4"/>
                </a:solidFill>
              </a:rPr>
              <a:t>9. Il professore spiega la lezione </a:t>
            </a:r>
            <a:r>
              <a:rPr lang="en-US" sz="2000" smtClean="0">
                <a:solidFill>
                  <a:srgbClr val="C00000"/>
                </a:solidFill>
              </a:rPr>
              <a:t>a me</a:t>
            </a:r>
            <a:r>
              <a:rPr lang="en-US" sz="2000" smtClean="0">
                <a:solidFill>
                  <a:srgbClr val="6E84B4"/>
                </a:solidFill>
              </a:rPr>
              <a:t>.</a:t>
            </a:r>
          </a:p>
          <a:p>
            <a:pPr marL="514350" indent="-514350" eaLnBrk="1" hangingPunct="1">
              <a:lnSpc>
                <a:spcPct val="140000"/>
              </a:lnSpc>
              <a:buFont typeface="Wingdings 2" pitchFamily="18" charset="2"/>
              <a:buNone/>
              <a:defRPr/>
            </a:pPr>
            <a:r>
              <a:rPr lang="en-US" sz="2000" smtClean="0">
                <a:solidFill>
                  <a:srgbClr val="6E84B4"/>
                </a:solidFill>
              </a:rPr>
              <a:t>10. Giulio compra un regalo </a:t>
            </a:r>
            <a:r>
              <a:rPr lang="en-US" sz="2000" smtClean="0">
                <a:solidFill>
                  <a:srgbClr val="C00000"/>
                </a:solidFill>
              </a:rPr>
              <a:t>per me.</a:t>
            </a:r>
            <a:r>
              <a:rPr lang="en-US" sz="2000" smtClean="0">
                <a:solidFill>
                  <a:srgbClr val="6E84B4"/>
                </a:solidFill>
              </a:rPr>
              <a:t>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4267200" cy="4906963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40000"/>
              </a:lnSpc>
              <a:buFont typeface="Wingdings 2" pitchFamily="18" charset="2"/>
              <a:buNone/>
              <a:defRPr/>
            </a:pPr>
            <a:r>
              <a:rPr lang="en-US" sz="2000" smtClean="0">
                <a:solidFill>
                  <a:srgbClr val="6E84B4"/>
                </a:solidFill>
              </a:rPr>
              <a:t>1. Il padre </a:t>
            </a:r>
            <a:r>
              <a:rPr lang="en-US" sz="2000" b="1" smtClean="0">
                <a:solidFill>
                  <a:srgbClr val="C00000"/>
                </a:solidFill>
              </a:rPr>
              <a:t>gli</a:t>
            </a:r>
            <a:r>
              <a:rPr lang="en-US" sz="2000" smtClean="0">
                <a:solidFill>
                  <a:srgbClr val="6E84B4"/>
                </a:solidFill>
              </a:rPr>
              <a:t> legge una favola.</a:t>
            </a:r>
          </a:p>
          <a:p>
            <a:pPr marL="0" indent="0" eaLnBrk="1" hangingPunct="1">
              <a:lnSpc>
                <a:spcPct val="140000"/>
              </a:lnSpc>
              <a:buFont typeface="Wingdings 2" pitchFamily="18" charset="2"/>
              <a:buNone/>
              <a:defRPr/>
            </a:pPr>
            <a:r>
              <a:rPr lang="en-US" sz="2000" smtClean="0">
                <a:solidFill>
                  <a:srgbClr val="6E84B4"/>
                </a:solidFill>
              </a:rPr>
              <a:t>2. La nonna </a:t>
            </a:r>
            <a:r>
              <a:rPr lang="en-US" sz="2000" b="1" smtClean="0">
                <a:solidFill>
                  <a:srgbClr val="C00000"/>
                </a:solidFill>
              </a:rPr>
              <a:t>ci</a:t>
            </a:r>
            <a:r>
              <a:rPr lang="en-US" sz="2000" smtClean="0">
                <a:solidFill>
                  <a:srgbClr val="6E84B4"/>
                </a:solidFill>
              </a:rPr>
              <a:t> scrive.</a:t>
            </a:r>
          </a:p>
          <a:p>
            <a:pPr marL="0" indent="0" eaLnBrk="1" hangingPunct="1">
              <a:lnSpc>
                <a:spcPct val="140000"/>
              </a:lnSpc>
              <a:buFont typeface="Wingdings 2" pitchFamily="18" charset="2"/>
              <a:buNone/>
              <a:defRPr/>
            </a:pPr>
            <a:r>
              <a:rPr lang="en-US" sz="2000" smtClean="0">
                <a:solidFill>
                  <a:srgbClr val="6E84B4"/>
                </a:solidFill>
              </a:rPr>
              <a:t>3. Tu </a:t>
            </a:r>
            <a:r>
              <a:rPr lang="en-US" sz="2000" b="1" smtClean="0">
                <a:solidFill>
                  <a:srgbClr val="C00000"/>
                </a:solidFill>
              </a:rPr>
              <a:t>ci</a:t>
            </a:r>
            <a:r>
              <a:rPr lang="en-US" sz="2000" smtClean="0">
                <a:solidFill>
                  <a:srgbClr val="6E84B4"/>
                </a:solidFill>
              </a:rPr>
              <a:t> dici la verit</a:t>
            </a:r>
            <a:r>
              <a:rPr lang="en-US" sz="2000" smtClean="0">
                <a:solidFill>
                  <a:srgbClr val="6E84B4"/>
                </a:solidFill>
                <a:cs typeface="Arial" charset="0"/>
              </a:rPr>
              <a:t>à</a:t>
            </a:r>
            <a:r>
              <a:rPr lang="en-US" sz="2000" smtClean="0">
                <a:solidFill>
                  <a:srgbClr val="6E84B4"/>
                </a:solidFill>
              </a:rPr>
              <a:t>?</a:t>
            </a:r>
          </a:p>
          <a:p>
            <a:pPr marL="0" indent="0" eaLnBrk="1" hangingPunct="1">
              <a:lnSpc>
                <a:spcPct val="140000"/>
              </a:lnSpc>
              <a:buFont typeface="Wingdings 2" pitchFamily="18" charset="2"/>
              <a:buNone/>
              <a:defRPr/>
            </a:pPr>
            <a:r>
              <a:rPr lang="en-US" sz="2000" smtClean="0">
                <a:solidFill>
                  <a:srgbClr val="6E84B4"/>
                </a:solidFill>
              </a:rPr>
              <a:t>4. Non </a:t>
            </a:r>
            <a:r>
              <a:rPr lang="en-US" sz="2000" b="1" smtClean="0">
                <a:solidFill>
                  <a:srgbClr val="C00000"/>
                </a:solidFill>
              </a:rPr>
              <a:t>le</a:t>
            </a:r>
            <a:r>
              <a:rPr lang="en-US" sz="2000" smtClean="0">
                <a:solidFill>
                  <a:srgbClr val="6E84B4"/>
                </a:solidFill>
              </a:rPr>
              <a:t> rispondono.</a:t>
            </a:r>
          </a:p>
          <a:p>
            <a:pPr marL="0" indent="0" eaLnBrk="1" hangingPunct="1">
              <a:lnSpc>
                <a:spcPct val="140000"/>
              </a:lnSpc>
              <a:buFont typeface="Wingdings 2" pitchFamily="18" charset="2"/>
              <a:buNone/>
              <a:defRPr/>
            </a:pPr>
            <a:r>
              <a:rPr lang="en-US" sz="2000" smtClean="0">
                <a:solidFill>
                  <a:srgbClr val="6E84B4"/>
                </a:solidFill>
              </a:rPr>
              <a:t>5. </a:t>
            </a:r>
            <a:r>
              <a:rPr lang="en-US" sz="2000" b="1" smtClean="0">
                <a:solidFill>
                  <a:srgbClr val="C00000"/>
                </a:solidFill>
              </a:rPr>
              <a:t>Vi</a:t>
            </a:r>
            <a:r>
              <a:rPr lang="en-US" sz="2000" smtClean="0">
                <a:solidFill>
                  <a:srgbClr val="C00000"/>
                </a:solidFill>
              </a:rPr>
              <a:t> </a:t>
            </a:r>
            <a:r>
              <a:rPr lang="en-US" sz="2000" smtClean="0">
                <a:solidFill>
                  <a:srgbClr val="6E84B4"/>
                </a:solidFill>
              </a:rPr>
              <a:t>spiego il problema.</a:t>
            </a:r>
          </a:p>
          <a:p>
            <a:pPr marL="0" indent="0" eaLnBrk="1" hangingPunct="1">
              <a:lnSpc>
                <a:spcPct val="140000"/>
              </a:lnSpc>
              <a:buFont typeface="Wingdings 2" pitchFamily="18" charset="2"/>
              <a:buNone/>
              <a:defRPr/>
            </a:pPr>
            <a:r>
              <a:rPr lang="en-US" sz="2000" smtClean="0">
                <a:solidFill>
                  <a:srgbClr val="6E84B4"/>
                </a:solidFill>
              </a:rPr>
              <a:t>6. Gianni, io non </a:t>
            </a:r>
            <a:r>
              <a:rPr lang="en-US" sz="2000" b="1" smtClean="0">
                <a:solidFill>
                  <a:srgbClr val="C00000"/>
                </a:solidFill>
              </a:rPr>
              <a:t>ti</a:t>
            </a:r>
            <a:r>
              <a:rPr lang="en-US" sz="2000" smtClean="0">
                <a:solidFill>
                  <a:srgbClr val="6E84B4"/>
                </a:solidFill>
              </a:rPr>
              <a:t> parlo oggi.</a:t>
            </a:r>
          </a:p>
          <a:p>
            <a:pPr marL="0" indent="0" eaLnBrk="1" hangingPunct="1">
              <a:lnSpc>
                <a:spcPct val="140000"/>
              </a:lnSpc>
              <a:buFont typeface="Wingdings 2" pitchFamily="18" charset="2"/>
              <a:buNone/>
              <a:defRPr/>
            </a:pPr>
            <a:r>
              <a:rPr lang="en-US" sz="2000" smtClean="0">
                <a:solidFill>
                  <a:srgbClr val="6E84B4"/>
                </a:solidFill>
              </a:rPr>
              <a:t>7. Il bambino </a:t>
            </a:r>
            <a:r>
              <a:rPr lang="en-US" sz="2000" b="1" smtClean="0">
                <a:solidFill>
                  <a:srgbClr val="C00000"/>
                </a:solidFill>
              </a:rPr>
              <a:t>le </a:t>
            </a:r>
            <a:r>
              <a:rPr lang="en-US" sz="2000" smtClean="0">
                <a:solidFill>
                  <a:srgbClr val="6E84B4"/>
                </a:solidFill>
              </a:rPr>
              <a:t>d</a:t>
            </a:r>
            <a:r>
              <a:rPr lang="en-US" sz="2000" smtClean="0">
                <a:solidFill>
                  <a:srgbClr val="6E84B4"/>
                </a:solidFill>
                <a:cs typeface="Arial" charset="0"/>
              </a:rPr>
              <a:t>à</a:t>
            </a:r>
            <a:r>
              <a:rPr lang="en-US" sz="2000" smtClean="0">
                <a:solidFill>
                  <a:srgbClr val="6E84B4"/>
                </a:solidFill>
              </a:rPr>
              <a:t> un regalo.</a:t>
            </a:r>
          </a:p>
          <a:p>
            <a:pPr marL="0" indent="0" eaLnBrk="1" hangingPunct="1">
              <a:lnSpc>
                <a:spcPct val="140000"/>
              </a:lnSpc>
              <a:buFont typeface="Wingdings 2" pitchFamily="18" charset="2"/>
              <a:buNone/>
              <a:defRPr/>
            </a:pPr>
            <a:r>
              <a:rPr lang="en-US" sz="2000" smtClean="0">
                <a:solidFill>
                  <a:srgbClr val="6E84B4"/>
                </a:solidFill>
              </a:rPr>
              <a:t>8. Tu </a:t>
            </a:r>
            <a:r>
              <a:rPr lang="en-US" sz="2000" b="1" smtClean="0">
                <a:solidFill>
                  <a:srgbClr val="C00000"/>
                </a:solidFill>
              </a:rPr>
              <a:t>gli</a:t>
            </a:r>
            <a:r>
              <a:rPr lang="en-US" sz="2000" smtClean="0">
                <a:solidFill>
                  <a:srgbClr val="6E84B4"/>
                </a:solidFill>
              </a:rPr>
              <a:t> dai un regalo?</a:t>
            </a:r>
          </a:p>
          <a:p>
            <a:pPr marL="0" indent="0" eaLnBrk="1" hangingPunct="1">
              <a:lnSpc>
                <a:spcPct val="140000"/>
              </a:lnSpc>
              <a:buFont typeface="Wingdings 2" pitchFamily="18" charset="2"/>
              <a:buNone/>
              <a:defRPr/>
            </a:pPr>
            <a:r>
              <a:rPr lang="en-US" sz="2000" smtClean="0">
                <a:solidFill>
                  <a:srgbClr val="6E84B4"/>
                </a:solidFill>
              </a:rPr>
              <a:t>9. Il professore </a:t>
            </a:r>
            <a:r>
              <a:rPr lang="en-US" sz="2000" b="1" smtClean="0">
                <a:solidFill>
                  <a:srgbClr val="C00000"/>
                </a:solidFill>
              </a:rPr>
              <a:t>mi</a:t>
            </a:r>
            <a:r>
              <a:rPr lang="en-US" sz="2000" smtClean="0">
                <a:solidFill>
                  <a:srgbClr val="6E84B4"/>
                </a:solidFill>
              </a:rPr>
              <a:t> spiega la lezione.</a:t>
            </a:r>
          </a:p>
          <a:p>
            <a:pPr marL="0" indent="0" eaLnBrk="1" hangingPunct="1">
              <a:lnSpc>
                <a:spcPct val="140000"/>
              </a:lnSpc>
              <a:buFont typeface="Wingdings 2" pitchFamily="18" charset="2"/>
              <a:buNone/>
              <a:defRPr/>
            </a:pPr>
            <a:r>
              <a:rPr lang="en-US" sz="2000" smtClean="0">
                <a:solidFill>
                  <a:srgbClr val="6E84B4"/>
                </a:solidFill>
              </a:rPr>
              <a:t>10. Giulio </a:t>
            </a:r>
            <a:r>
              <a:rPr lang="en-US" sz="2000" b="1" smtClean="0">
                <a:solidFill>
                  <a:srgbClr val="C00000"/>
                </a:solidFill>
              </a:rPr>
              <a:t>mi</a:t>
            </a:r>
            <a:r>
              <a:rPr lang="en-US" sz="2000" smtClean="0">
                <a:solidFill>
                  <a:srgbClr val="6E84B4"/>
                </a:solidFill>
              </a:rPr>
              <a:t> compra un regalo.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Placement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57600" y="2819400"/>
            <a:ext cx="52578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>
                <a:solidFill>
                  <a:srgbClr val="3C3E42"/>
                </a:solidFill>
              </a:rPr>
              <a:t>Carlo vuole parlare </a:t>
            </a:r>
            <a:r>
              <a:rPr lang="en-US" sz="2400" smtClean="0">
                <a:solidFill>
                  <a:srgbClr val="C00000"/>
                </a:solidFill>
              </a:rPr>
              <a:t>a te</a:t>
            </a:r>
            <a:r>
              <a:rPr lang="en-US" sz="2400" smtClean="0">
                <a:solidFill>
                  <a:srgbClr val="3C3E42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>
                <a:solidFill>
                  <a:srgbClr val="3C3E42"/>
                </a:solidFill>
              </a:rPr>
              <a:t>Carlo </a:t>
            </a:r>
            <a:r>
              <a:rPr lang="en-US" sz="2400" b="1" u="sng" smtClean="0">
                <a:solidFill>
                  <a:srgbClr val="C00000"/>
                </a:solidFill>
              </a:rPr>
              <a:t>ti</a:t>
            </a:r>
            <a:r>
              <a:rPr lang="en-US" sz="2400" smtClean="0">
                <a:solidFill>
                  <a:srgbClr val="3C3E42"/>
                </a:solidFill>
              </a:rPr>
              <a:t> vuole parlare.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>
                <a:solidFill>
                  <a:srgbClr val="3C3E42"/>
                </a:solidFill>
              </a:rPr>
              <a:t>            </a:t>
            </a:r>
            <a:r>
              <a:rPr lang="en-US" sz="2400" i="1" smtClean="0">
                <a:solidFill>
                  <a:srgbClr val="3C3E42"/>
                </a:solidFill>
              </a:rPr>
              <a:t>-or-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>
                <a:solidFill>
                  <a:srgbClr val="3C3E42"/>
                </a:solidFill>
              </a:rPr>
              <a:t>Carlo vuole parlar</a:t>
            </a:r>
            <a:r>
              <a:rPr lang="en-US" sz="2400" b="1" u="sng" smtClean="0">
                <a:solidFill>
                  <a:srgbClr val="C00000"/>
                </a:solidFill>
              </a:rPr>
              <a:t>ti</a:t>
            </a:r>
            <a:r>
              <a:rPr lang="en-US" sz="2400" smtClean="0">
                <a:solidFill>
                  <a:srgbClr val="3C3E42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400" smtClean="0">
              <a:solidFill>
                <a:srgbClr val="3C3E42"/>
              </a:solidFill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>
                <a:solidFill>
                  <a:srgbClr val="3C3E42"/>
                </a:solidFill>
              </a:rPr>
              <a:t>Io non posso telefonare </a:t>
            </a:r>
            <a:r>
              <a:rPr lang="en-US" sz="2400" smtClean="0">
                <a:solidFill>
                  <a:srgbClr val="C00000"/>
                </a:solidFill>
              </a:rPr>
              <a:t>a Paolo</a:t>
            </a:r>
            <a:r>
              <a:rPr lang="en-US" sz="2400" i="1" smtClean="0">
                <a:solidFill>
                  <a:srgbClr val="C00000"/>
                </a:solidFill>
              </a:rPr>
              <a:t>.</a:t>
            </a:r>
            <a:endParaRPr lang="en-US" sz="2400" smtClean="0">
              <a:solidFill>
                <a:srgbClr val="3C3E42"/>
              </a:solidFill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>
                <a:solidFill>
                  <a:srgbClr val="3C3E42"/>
                </a:solidFill>
              </a:rPr>
              <a:t>Io non </a:t>
            </a:r>
            <a:r>
              <a:rPr lang="en-US" sz="2400" b="1" u="sng" smtClean="0">
                <a:solidFill>
                  <a:srgbClr val="C00000"/>
                </a:solidFill>
              </a:rPr>
              <a:t>gli</a:t>
            </a:r>
            <a:r>
              <a:rPr lang="en-US" sz="2400" smtClean="0">
                <a:solidFill>
                  <a:srgbClr val="3C3E42"/>
                </a:solidFill>
              </a:rPr>
              <a:t> posso telefonare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>
                <a:solidFill>
                  <a:srgbClr val="3C3E42"/>
                </a:solidFill>
              </a:rPr>
              <a:t>           </a:t>
            </a:r>
            <a:r>
              <a:rPr lang="en-US" sz="2400" i="1" smtClean="0">
                <a:solidFill>
                  <a:srgbClr val="3C3E42"/>
                </a:solidFill>
              </a:rPr>
              <a:t>-or-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>
                <a:solidFill>
                  <a:srgbClr val="3C3E42"/>
                </a:solidFill>
              </a:rPr>
              <a:t>Io non posso telefonar</a:t>
            </a:r>
            <a:r>
              <a:rPr lang="en-US" sz="2400" b="1" u="sng" smtClean="0">
                <a:solidFill>
                  <a:srgbClr val="C00000"/>
                </a:solidFill>
              </a:rPr>
              <a:t>gli</a:t>
            </a:r>
            <a:r>
              <a:rPr lang="en-US" sz="2400" smtClean="0">
                <a:solidFill>
                  <a:srgbClr val="3C3E42"/>
                </a:solidFill>
              </a:rPr>
              <a:t>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5029200" y="228600"/>
            <a:ext cx="3352800" cy="1143000"/>
          </a:xfrm>
        </p:spPr>
        <p:txBody>
          <a:bodyPr/>
          <a:lstStyle/>
          <a:p>
            <a:pPr eaLnBrk="1" hangingPunct="1"/>
            <a:r>
              <a:rPr lang="en-US" sz="2400" b="1" smtClean="0"/>
              <a:t>II. </a:t>
            </a:r>
          </a:p>
          <a:p>
            <a:pPr eaLnBrk="1" hangingPunct="1"/>
            <a:r>
              <a:rPr lang="en-US" sz="2400" b="1" smtClean="0"/>
              <a:t>Used with two verbs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" y="1600200"/>
            <a:ext cx="8534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3C3E42"/>
                </a:solidFill>
              </a:rPr>
              <a:t>When used with two verbs, indirect object pronouns are placed </a:t>
            </a:r>
            <a:r>
              <a:rPr lang="en-US" sz="2400" b="1" i="1">
                <a:solidFill>
                  <a:srgbClr val="3C3E42"/>
                </a:solidFill>
              </a:rPr>
              <a:t>either</a:t>
            </a:r>
            <a:r>
              <a:rPr lang="en-US" sz="2400">
                <a:solidFill>
                  <a:srgbClr val="3C3E42"/>
                </a:solidFill>
              </a:rPr>
              <a:t> before the first verb </a:t>
            </a:r>
            <a:r>
              <a:rPr lang="en-US" sz="2400" b="1" i="1">
                <a:solidFill>
                  <a:srgbClr val="3C3E42"/>
                </a:solidFill>
              </a:rPr>
              <a:t>or</a:t>
            </a:r>
            <a:r>
              <a:rPr lang="en-US" sz="2400">
                <a:solidFill>
                  <a:srgbClr val="3C3E42"/>
                </a:solidFill>
              </a:rPr>
              <a:t> attached to the end of the second verb: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4495800" cy="1143000"/>
          </a:xfrm>
        </p:spPr>
        <p:txBody>
          <a:bodyPr/>
          <a:lstStyle/>
          <a:p>
            <a:pPr algn="l" eaLnBrk="1" hangingPunct="1"/>
            <a:r>
              <a:rPr lang="en-US" sz="2800" smtClean="0"/>
              <a:t>Placement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609600" y="3733800"/>
            <a:ext cx="7848600" cy="2286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smtClean="0">
                <a:solidFill>
                  <a:srgbClr val="5F5F5F"/>
                </a:solidFill>
              </a:rPr>
              <a:t>Io non voglio parlare</a:t>
            </a:r>
            <a:r>
              <a:rPr lang="en-US" sz="2400" smtClean="0">
                <a:solidFill>
                  <a:srgbClr val="3C3E42"/>
                </a:solidFill>
              </a:rPr>
              <a:t> </a:t>
            </a:r>
            <a:r>
              <a:rPr lang="en-US" sz="2400" b="1" smtClean="0">
                <a:solidFill>
                  <a:srgbClr val="C00000"/>
                </a:solidFill>
              </a:rPr>
              <a:t>a Francesca e Marco.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b="1" smtClean="0">
              <a:solidFill>
                <a:srgbClr val="C000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>
                <a:solidFill>
                  <a:srgbClr val="5F5F5F"/>
                </a:solidFill>
              </a:rPr>
              <a:t>Io non</a:t>
            </a:r>
            <a:r>
              <a:rPr lang="en-US" sz="2400" smtClean="0">
                <a:solidFill>
                  <a:srgbClr val="3C3E42"/>
                </a:solidFill>
              </a:rPr>
              <a:t> </a:t>
            </a:r>
            <a:r>
              <a:rPr lang="en-US" sz="2400" b="1" u="sng" smtClean="0">
                <a:solidFill>
                  <a:srgbClr val="C00000"/>
                </a:solidFill>
              </a:rPr>
              <a:t>gli</a:t>
            </a:r>
            <a:r>
              <a:rPr lang="en-US" sz="2400" smtClean="0">
                <a:solidFill>
                  <a:srgbClr val="3C3E42"/>
                </a:solidFill>
              </a:rPr>
              <a:t> </a:t>
            </a:r>
            <a:r>
              <a:rPr lang="en-US" sz="2400" smtClean="0">
                <a:solidFill>
                  <a:srgbClr val="5F5F5F"/>
                </a:solidFill>
              </a:rPr>
              <a:t>voglio parlare. / Io non voglio parlar</a:t>
            </a:r>
            <a:r>
              <a:rPr lang="en-US" sz="2400" b="1" u="sng" smtClean="0">
                <a:solidFill>
                  <a:srgbClr val="C00000"/>
                </a:solidFill>
              </a:rPr>
              <a:t>gli</a:t>
            </a:r>
            <a:r>
              <a:rPr lang="en-US" sz="2400" smtClean="0">
                <a:solidFill>
                  <a:srgbClr val="5F5F5F"/>
                </a:solidFill>
              </a:rPr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>
                <a:solidFill>
                  <a:srgbClr val="3C3E42"/>
                </a:solidFill>
              </a:rPr>
              <a:t> 		</a:t>
            </a:r>
            <a:r>
              <a:rPr lang="en-US" sz="2400" i="1" smtClean="0">
                <a:solidFill>
                  <a:srgbClr val="3C3E42"/>
                </a:solidFill>
              </a:rPr>
              <a:t>-or-</a:t>
            </a:r>
            <a:r>
              <a:rPr lang="en-US" sz="2400" smtClean="0">
                <a:solidFill>
                  <a:srgbClr val="3C3E42"/>
                </a:solidFill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>
                <a:solidFill>
                  <a:srgbClr val="3C3E42"/>
                </a:solidFill>
              </a:rPr>
              <a:t>Io non voglio parlare</a:t>
            </a:r>
            <a:r>
              <a:rPr lang="en-US" sz="2400" i="1" smtClean="0">
                <a:solidFill>
                  <a:srgbClr val="3C3E42"/>
                </a:solidFill>
              </a:rPr>
              <a:t> </a:t>
            </a:r>
            <a:r>
              <a:rPr lang="en-US" sz="2400" b="1" u="sng" smtClean="0">
                <a:solidFill>
                  <a:srgbClr val="C00000"/>
                </a:solidFill>
              </a:rPr>
              <a:t>loro</a:t>
            </a:r>
            <a:r>
              <a:rPr lang="en-US" sz="2400" smtClean="0">
                <a:solidFill>
                  <a:srgbClr val="C00000"/>
                </a:solidFill>
              </a:rPr>
              <a:t>.</a:t>
            </a:r>
            <a:endParaRPr lang="en-US" sz="2400" smtClean="0">
              <a:solidFill>
                <a:srgbClr val="3C3E42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5105400" y="228600"/>
            <a:ext cx="3200400" cy="1143000"/>
          </a:xfrm>
        </p:spPr>
        <p:txBody>
          <a:bodyPr anchor="ctr"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2400" b="1" smtClean="0">
                <a:solidFill>
                  <a:schemeClr val="bg2"/>
                </a:solidFill>
              </a:rPr>
              <a:t>One exception to the rule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" y="1676400"/>
            <a:ext cx="8534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5F5F5F"/>
                </a:solidFill>
              </a:rPr>
              <a:t>Both </a:t>
            </a:r>
            <a:r>
              <a:rPr lang="en-US" sz="2400" b="1">
                <a:solidFill>
                  <a:srgbClr val="C00000"/>
                </a:solidFill>
              </a:rPr>
              <a:t>gli</a:t>
            </a:r>
            <a:r>
              <a:rPr lang="en-US" sz="2400">
                <a:solidFill>
                  <a:srgbClr val="3C3E42"/>
                </a:solidFill>
              </a:rPr>
              <a:t> </a:t>
            </a:r>
            <a:r>
              <a:rPr lang="en-US" sz="2400">
                <a:solidFill>
                  <a:srgbClr val="5F5F5F"/>
                </a:solidFill>
              </a:rPr>
              <a:t>and </a:t>
            </a:r>
            <a:r>
              <a:rPr lang="en-US" sz="2400" b="1">
                <a:solidFill>
                  <a:srgbClr val="C00000"/>
                </a:solidFill>
              </a:rPr>
              <a:t>loro</a:t>
            </a:r>
            <a:r>
              <a:rPr lang="en-US" sz="2400">
                <a:solidFill>
                  <a:srgbClr val="3C3E42"/>
                </a:solidFill>
              </a:rPr>
              <a:t> </a:t>
            </a:r>
            <a:r>
              <a:rPr lang="en-US" sz="2400">
                <a:solidFill>
                  <a:srgbClr val="5F5F5F"/>
                </a:solidFill>
              </a:rPr>
              <a:t>mean </a:t>
            </a:r>
            <a:r>
              <a:rPr lang="en-US" sz="2400" i="1">
                <a:solidFill>
                  <a:srgbClr val="5F5F5F"/>
                </a:solidFill>
              </a:rPr>
              <a:t>to/for them</a:t>
            </a:r>
            <a:r>
              <a:rPr lang="en-US" sz="2400">
                <a:solidFill>
                  <a:srgbClr val="5F5F5F"/>
                </a:solidFill>
              </a:rPr>
              <a:t>. However,</a:t>
            </a:r>
            <a:r>
              <a:rPr lang="en-US" sz="2400">
                <a:solidFill>
                  <a:srgbClr val="3C3E42"/>
                </a:solidFill>
              </a:rPr>
              <a:t> </a:t>
            </a:r>
            <a:r>
              <a:rPr lang="en-US" sz="2400" b="1">
                <a:solidFill>
                  <a:srgbClr val="C00000"/>
                </a:solidFill>
              </a:rPr>
              <a:t>loro</a:t>
            </a:r>
            <a:r>
              <a:rPr lang="en-US" sz="2400">
                <a:solidFill>
                  <a:srgbClr val="3C3E42"/>
                </a:solidFill>
              </a:rPr>
              <a:t> </a:t>
            </a:r>
            <a:r>
              <a:rPr lang="en-US" sz="2400">
                <a:solidFill>
                  <a:srgbClr val="5F5F5F"/>
                </a:solidFill>
              </a:rPr>
              <a:t>does not behave like other indirect object pronouns. In sentences with two verbs, </a:t>
            </a:r>
            <a:r>
              <a:rPr lang="en-US" sz="2400" b="1">
                <a:solidFill>
                  <a:srgbClr val="C00000"/>
                </a:solidFill>
              </a:rPr>
              <a:t>loro</a:t>
            </a:r>
            <a:r>
              <a:rPr lang="en-US" sz="2400">
                <a:solidFill>
                  <a:srgbClr val="3C3E42"/>
                </a:solidFill>
              </a:rPr>
              <a:t> </a:t>
            </a:r>
            <a:r>
              <a:rPr lang="en-US" sz="2400" b="1" u="sng">
                <a:solidFill>
                  <a:schemeClr val="tx2"/>
                </a:solidFill>
              </a:rPr>
              <a:t>always follows</a:t>
            </a:r>
            <a:r>
              <a:rPr lang="en-US" sz="2400">
                <a:solidFill>
                  <a:schemeClr val="tx2"/>
                </a:solidFill>
              </a:rPr>
              <a:t> the second verb and is </a:t>
            </a:r>
            <a:r>
              <a:rPr lang="en-US" sz="2400" b="1" u="sng">
                <a:solidFill>
                  <a:schemeClr val="tx2"/>
                </a:solidFill>
              </a:rPr>
              <a:t>never</a:t>
            </a:r>
            <a:r>
              <a:rPr lang="en-US" sz="2400">
                <a:solidFill>
                  <a:schemeClr val="tx2"/>
                </a:solidFill>
              </a:rPr>
              <a:t> attached:</a:t>
            </a:r>
            <a:r>
              <a:rPr lang="en-US" sz="2400">
                <a:solidFill>
                  <a:srgbClr val="3C3E42"/>
                </a:solidFill>
              </a:rPr>
              <a:t>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fab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Prefab</Template>
  <TotalTime>257</TotalTime>
  <Words>729</Words>
  <Application>Microsoft Office PowerPoint</Application>
  <PresentationFormat>On-screen Show (4:3)</PresentationFormat>
  <Paragraphs>120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Prefab</vt:lpstr>
      <vt:lpstr>Indirect Object Pronouns</vt:lpstr>
      <vt:lpstr>Slide 2</vt:lpstr>
      <vt:lpstr>Slide 3</vt:lpstr>
      <vt:lpstr>Indirect Object Pronouns in Italian</vt:lpstr>
      <vt:lpstr>Placement </vt:lpstr>
      <vt:lpstr>Placement </vt:lpstr>
      <vt:lpstr>Tocca a te</vt:lpstr>
      <vt:lpstr>Placement </vt:lpstr>
      <vt:lpstr>Placement </vt:lpstr>
      <vt:lpstr>Tocca a te</vt:lpstr>
      <vt:lpstr>Fine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Object Pronouns</dc:title>
  <dc:creator>Daniel</dc:creator>
  <cp:lastModifiedBy>Lorenz</cp:lastModifiedBy>
  <cp:revision>41</cp:revision>
  <dcterms:created xsi:type="dcterms:W3CDTF">2009-12-01T23:44:11Z</dcterms:created>
  <dcterms:modified xsi:type="dcterms:W3CDTF">2010-12-20T01:12:01Z</dcterms:modified>
</cp:coreProperties>
</file>