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6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39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3" autoAdjust="0"/>
    <p:restoredTop sz="94698" autoAdjust="0"/>
  </p:normalViewPr>
  <p:slideViewPr>
    <p:cSldViewPr>
      <p:cViewPr varScale="1">
        <p:scale>
          <a:sx n="104" d="100"/>
          <a:sy n="104" d="100"/>
        </p:scale>
        <p:origin x="-1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36548-9515-4D22-A60B-59831F395AA2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62639-07C4-452E-A2B0-2972570E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2639-07C4-452E-A2B0-2972570EE9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2639-07C4-452E-A2B0-2972570EE9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2639-07C4-452E-A2B0-2972570EE9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2639-07C4-452E-A2B0-2972570EE9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2639-07C4-452E-A2B0-2972570EE9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2639-07C4-452E-A2B0-2972570EE9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2639-07C4-452E-A2B0-2972570EE9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2639-07C4-452E-A2B0-2972570EE9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2639-07C4-452E-A2B0-2972570EE96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60704DB9-94F0-4A59-A05F-FCF0D73855C1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E5925273-1E7B-4F0A-A5FB-4D643E08C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4DB9-94F0-4A59-A05F-FCF0D73855C1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5273-1E7B-4F0A-A5FB-4D643E08C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4DB9-94F0-4A59-A05F-FCF0D73855C1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5273-1E7B-4F0A-A5FB-4D643E08C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4DB9-94F0-4A59-A05F-FCF0D73855C1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5273-1E7B-4F0A-A5FB-4D643E08C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4DB9-94F0-4A59-A05F-FCF0D73855C1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5273-1E7B-4F0A-A5FB-4D643E08C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4DB9-94F0-4A59-A05F-FCF0D73855C1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5273-1E7B-4F0A-A5FB-4D643E08C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4DB9-94F0-4A59-A05F-FCF0D73855C1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5273-1E7B-4F0A-A5FB-4D643E08C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4DB9-94F0-4A59-A05F-FCF0D73855C1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5273-1E7B-4F0A-A5FB-4D643E08C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4DB9-94F0-4A59-A05F-FCF0D73855C1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5273-1E7B-4F0A-A5FB-4D643E08C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4DB9-94F0-4A59-A05F-FCF0D73855C1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5273-1E7B-4F0A-A5FB-4D643E08C4F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4DB9-94F0-4A59-A05F-FCF0D73855C1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5273-1E7B-4F0A-A5FB-4D643E08C4F4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704DB9-94F0-4A59-A05F-FCF0D73855C1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5925273-1E7B-4F0A-A5FB-4D643E08C4F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</p:sldLayoutIdLst>
  <p:transition>
    <p:split orient="vert" dir="in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7406640" cy="1621302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Direct Object Pronouns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81600"/>
            <a:ext cx="7406640" cy="91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Italian</a:t>
            </a:r>
            <a:endParaRPr lang="en-US" sz="32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533400"/>
            <a:ext cx="777240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In Italian, as in English, a </a:t>
            </a:r>
            <a:r>
              <a:rPr lang="en-US" sz="2600" b="1" u="sng" dirty="0" smtClean="0">
                <a:solidFill>
                  <a:schemeClr val="accent6">
                    <a:lumMod val="75000"/>
                  </a:schemeClr>
                </a:solidFill>
              </a:rPr>
              <a:t>direct object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receives the action of the verb. </a:t>
            </a:r>
          </a:p>
          <a:p>
            <a:pPr>
              <a:buNone/>
            </a:pPr>
            <a:endParaRPr lang="en-US" sz="26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    For example, in the sentence below: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352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Roberto </a:t>
            </a:r>
            <a:r>
              <a:rPr lang="en-US" sz="2800" dirty="0" err="1" smtClean="0">
                <a:solidFill>
                  <a:srgbClr val="002060"/>
                </a:solidFill>
              </a:rPr>
              <a:t>legge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il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giornale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4953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subject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4953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verb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9530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d</a:t>
            </a:r>
            <a:r>
              <a:rPr lang="en-US" sz="2000" dirty="0" smtClean="0">
                <a:solidFill>
                  <a:srgbClr val="C00000"/>
                </a:solidFill>
              </a:rPr>
              <a:t>irect object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591594" y="44188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734594" y="4418806"/>
            <a:ext cx="761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019814" y="4428986"/>
            <a:ext cx="7823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304800"/>
            <a:ext cx="74676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In Italian, as in English, a direct object can be replaced by a </a:t>
            </a:r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direct object pronoun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>
              <a:buNone/>
            </a:pP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   Look at the following examples in English: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514600"/>
            <a:ext cx="5791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Roberto reads </a:t>
            </a:r>
            <a:r>
              <a:rPr lang="en-US" sz="2400" dirty="0" smtClean="0">
                <a:solidFill>
                  <a:srgbClr val="C00000"/>
                </a:solidFill>
              </a:rPr>
              <a:t>the newspaper.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Roberto reads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b="1" u="sng" dirty="0" smtClean="0">
                <a:solidFill>
                  <a:srgbClr val="C00000"/>
                </a:solidFill>
              </a:rPr>
              <a:t>it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8100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I invite </a:t>
            </a:r>
            <a:r>
              <a:rPr lang="en-US" sz="2400" dirty="0" smtClean="0">
                <a:solidFill>
                  <a:srgbClr val="C00000"/>
                </a:solidFill>
              </a:rPr>
              <a:t>my friends </a:t>
            </a:r>
            <a:r>
              <a:rPr lang="en-US" sz="2400" dirty="0" smtClean="0">
                <a:solidFill>
                  <a:srgbClr val="002060"/>
                </a:solidFill>
              </a:rPr>
              <a:t>to the party.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I invite </a:t>
            </a:r>
            <a:r>
              <a:rPr lang="en-US" sz="2400" b="1" u="sng" dirty="0" smtClean="0">
                <a:solidFill>
                  <a:srgbClr val="C00000"/>
                </a:solidFill>
              </a:rPr>
              <a:t>them</a:t>
            </a:r>
            <a:r>
              <a:rPr lang="en-US" sz="2400" dirty="0" smtClean="0">
                <a:solidFill>
                  <a:srgbClr val="002060"/>
                </a:solidFill>
              </a:rPr>
              <a:t> to the party.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52578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In the sentences above,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u="sng" dirty="0" smtClean="0">
                <a:solidFill>
                  <a:srgbClr val="C00000"/>
                </a:solidFill>
              </a:rPr>
              <a:t>it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u="sng" dirty="0" smtClean="0">
                <a:solidFill>
                  <a:srgbClr val="C00000"/>
                </a:solidFill>
              </a:rPr>
              <a:t>them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are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u="sng" dirty="0" smtClean="0">
                <a:solidFill>
                  <a:srgbClr val="C00000"/>
                </a:solidFill>
              </a:rPr>
              <a:t>direct object pronouns.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The same thing can happen in Italian.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Direct Object Pronouns in Italian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267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mi</a:t>
            </a:r>
            <a:r>
              <a:rPr lang="en-US" dirty="0" smtClean="0"/>
              <a:t> 	 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(me)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ti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	 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(you, sing. inf.)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lo,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C00000"/>
                </a:solidFill>
              </a:rPr>
              <a:t>l’  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(him; it, masc.)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la,  l’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(her; it, fem.)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La </a:t>
            </a:r>
            <a:r>
              <a:rPr lang="en-US" dirty="0" smtClean="0"/>
              <a:t>	 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(you, sing. form.)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733800" cy="3352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ci</a:t>
            </a:r>
            <a:r>
              <a:rPr lang="en-US" dirty="0" smtClean="0"/>
              <a:t> 	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(us)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vi</a:t>
            </a:r>
            <a:r>
              <a:rPr lang="en-US" dirty="0" smtClean="0"/>
              <a:t> 	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(you, plural)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li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	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(them, masc.)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le</a:t>
            </a:r>
            <a:r>
              <a:rPr lang="en-US" dirty="0" smtClean="0"/>
              <a:t> 	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(them, fem.)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2743200"/>
            <a:ext cx="73914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Io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conosco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Mariella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Io </a:t>
            </a:r>
            <a:r>
              <a:rPr lang="en-US" sz="2400" b="1" u="sng" dirty="0" smtClean="0">
                <a:solidFill>
                  <a:srgbClr val="C00000"/>
                </a:solidFill>
              </a:rPr>
              <a:t>la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conosco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Tu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non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credi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Giulia e me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Tu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non 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ci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credi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Noi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incontriamo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gli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amici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al cinema.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Noi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li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incontriamo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al cinema.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I. </a:t>
            </a:r>
          </a:p>
          <a:p>
            <a:r>
              <a:rPr lang="en-US" sz="2400" b="1" dirty="0" smtClean="0"/>
              <a:t>Used with one verb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1676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When used with one verb, direct object pronouns are placed directly before the verb: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Tocca</a:t>
            </a:r>
            <a:r>
              <a:rPr lang="en-US" dirty="0" smtClean="0"/>
              <a:t> a </a:t>
            </a:r>
            <a:r>
              <a:rPr lang="en-US" dirty="0" err="1" smtClean="0"/>
              <a:t>te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800600" cy="490728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1. Mia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madre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apre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le </a:t>
            </a:r>
            <a:r>
              <a:rPr lang="en-US" sz="2000" dirty="0" err="1" smtClean="0">
                <a:solidFill>
                  <a:srgbClr val="C00000"/>
                </a:solidFill>
              </a:rPr>
              <a:t>finestre</a:t>
            </a:r>
            <a:r>
              <a:rPr lang="en-US" sz="2000" dirty="0" smtClean="0"/>
              <a:t>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2. Io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vedo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Giulio</a:t>
            </a:r>
            <a:r>
              <a:rPr lang="en-US" sz="2000" dirty="0" smtClean="0">
                <a:solidFill>
                  <a:srgbClr val="C00000"/>
                </a:solidFill>
              </a:rPr>
              <a:t> e </a:t>
            </a:r>
            <a:r>
              <a:rPr lang="en-US" sz="2000" i="1" dirty="0" smtClean="0">
                <a:solidFill>
                  <a:srgbClr val="C00000"/>
                </a:solidFill>
              </a:rPr>
              <a:t>you </a:t>
            </a:r>
            <a:r>
              <a:rPr lang="en-US" sz="2000" dirty="0" smtClean="0">
                <a:solidFill>
                  <a:srgbClr val="C00000"/>
                </a:solidFill>
              </a:rPr>
              <a:t>(sing.inf.)</a:t>
            </a:r>
            <a:endParaRPr lang="en-US" sz="2000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3.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Tu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aspetti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</a:rPr>
              <a:t>me?</a:t>
            </a:r>
            <a:endParaRPr lang="en-US" sz="2000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4. Non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comprate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</a:rPr>
              <a:t>la casa?</a:t>
            </a:r>
            <a:endParaRPr lang="en-US" sz="2000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5.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Noi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visitiamo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nonni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sabato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6. Gianni,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non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capisco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</a:rPr>
              <a:t>you</a:t>
            </a:r>
            <a:r>
              <a:rPr lang="en-US" sz="2000" dirty="0" smtClean="0">
                <a:solidFill>
                  <a:srgbClr val="C00000"/>
                </a:solidFill>
              </a:rPr>
              <a:t> (sing.inf.)</a:t>
            </a:r>
            <a:endParaRPr lang="en-US" sz="2000" i="1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7.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Voi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invitate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Carlo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al cinema?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8.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Conosce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mia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sorella</a:t>
            </a:r>
            <a:r>
              <a:rPr lang="en-US" sz="2000" dirty="0" smtClean="0">
                <a:solidFill>
                  <a:srgbClr val="C00000"/>
                </a:solidFill>
              </a:rPr>
              <a:t>?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9. Lo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studente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legge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il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libro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10. Il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professore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non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crede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Paolo e </a:t>
            </a:r>
            <a:r>
              <a:rPr lang="en-US" sz="2000" i="1" dirty="0" smtClean="0">
                <a:solidFill>
                  <a:srgbClr val="C00000"/>
                </a:solidFill>
              </a:rPr>
              <a:t>me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029200" y="1447800"/>
            <a:ext cx="3779520" cy="49072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1. Mia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madre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le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apre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2. Io </a:t>
            </a:r>
            <a:r>
              <a:rPr lang="en-US" sz="2000" b="1" dirty="0" smtClean="0">
                <a:solidFill>
                  <a:srgbClr val="C00000"/>
                </a:solidFill>
              </a:rPr>
              <a:t>vi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vedo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3.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Tu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mi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aspetti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4. Non </a:t>
            </a:r>
            <a:r>
              <a:rPr lang="en-US" sz="2000" b="1" dirty="0" smtClean="0">
                <a:solidFill>
                  <a:srgbClr val="C00000"/>
                </a:solidFill>
              </a:rPr>
              <a:t>la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comprate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5.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Noi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li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visitiamo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sabato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6. Gianni,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non </a:t>
            </a:r>
            <a:r>
              <a:rPr lang="en-US" sz="2000" b="1" dirty="0" err="1" smtClean="0">
                <a:solidFill>
                  <a:srgbClr val="C00000"/>
                </a:solidFill>
              </a:rPr>
              <a:t>ti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capisco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7.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Voi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l’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invitate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al cinema?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8. </a:t>
            </a:r>
            <a:r>
              <a:rPr lang="en-US" sz="2000" b="1" dirty="0" smtClean="0">
                <a:solidFill>
                  <a:srgbClr val="C00000"/>
                </a:solidFill>
              </a:rPr>
              <a:t>La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conosce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9. Lo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studente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lo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legge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10. Il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professore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non </a:t>
            </a:r>
            <a:r>
              <a:rPr lang="en-US" sz="2000" b="1" dirty="0" err="1" smtClean="0">
                <a:solidFill>
                  <a:srgbClr val="C00000"/>
                </a:solidFill>
              </a:rPr>
              <a:t>ci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crede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124200" y="2819400"/>
            <a:ext cx="5791200" cy="3657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Carlo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vuole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vendere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la </a:t>
            </a:r>
            <a:r>
              <a:rPr lang="en-US" sz="2400" dirty="0" err="1" smtClean="0">
                <a:solidFill>
                  <a:srgbClr val="C00000"/>
                </a:solidFill>
              </a:rPr>
              <a:t>macchina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Carlo </a:t>
            </a:r>
            <a:r>
              <a:rPr lang="en-US" sz="2400" b="1" u="sng" dirty="0" smtClean="0">
                <a:solidFill>
                  <a:srgbClr val="C00000"/>
                </a:solidFill>
              </a:rPr>
              <a:t>la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vuole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vendere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          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-or- 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Carlo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vuole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vender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la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Io non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posso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aiutare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you (sing, </a:t>
            </a:r>
            <a:r>
              <a:rPr lang="en-US" sz="2400" i="1" dirty="0" err="1" smtClean="0">
                <a:solidFill>
                  <a:srgbClr val="C00000"/>
                </a:solidFill>
              </a:rPr>
              <a:t>inf</a:t>
            </a:r>
            <a:r>
              <a:rPr lang="en-US" sz="2400" i="1" dirty="0" smtClean="0">
                <a:solidFill>
                  <a:srgbClr val="C00000"/>
                </a:solidFill>
              </a:rPr>
              <a:t>)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oggi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Io non 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ti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posso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aiutare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oggi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         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-or-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Io non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posso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aiutar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ti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oggi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5029200" y="228600"/>
            <a:ext cx="33528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II. </a:t>
            </a:r>
          </a:p>
          <a:p>
            <a:r>
              <a:rPr lang="en-US" sz="2400" b="1" dirty="0" smtClean="0"/>
              <a:t>Used with two verbs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5240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When used with two verbs, direct object pronouns are placed 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either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before the first verb 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or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attached to the end of the second verb: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Tocca</a:t>
            </a:r>
            <a:r>
              <a:rPr lang="en-US" dirty="0" smtClean="0"/>
              <a:t> a </a:t>
            </a:r>
            <a:r>
              <a:rPr lang="en-US" dirty="0" err="1" smtClean="0"/>
              <a:t>te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1. 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Tu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non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vuoi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invitare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miei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cugini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alla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festa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Tu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non </a:t>
            </a:r>
            <a:r>
              <a:rPr lang="en-US" sz="2000" b="1" dirty="0" err="1" smtClean="0">
                <a:solidFill>
                  <a:srgbClr val="C00000"/>
                </a:solidFill>
              </a:rPr>
              <a:t>li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vuoi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invitare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? /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Tu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non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vuoi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invitar</a:t>
            </a:r>
            <a:r>
              <a:rPr lang="en-US" sz="2000" b="1" dirty="0" err="1" smtClean="0">
                <a:solidFill>
                  <a:srgbClr val="C00000"/>
                </a:solidFill>
              </a:rPr>
              <a:t>li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2.   Io non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voglio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vedere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Lisa.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     Io non </a:t>
            </a:r>
            <a:r>
              <a:rPr lang="en-US" sz="2000" b="1" dirty="0" smtClean="0">
                <a:solidFill>
                  <a:srgbClr val="C00000"/>
                </a:solidFill>
              </a:rPr>
              <a:t>la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voglio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vedere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 / Io non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voglio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veder</a:t>
            </a:r>
            <a:r>
              <a:rPr lang="en-US" sz="2000" b="1" dirty="0" err="1" smtClean="0">
                <a:solidFill>
                  <a:srgbClr val="C00000"/>
                </a:solidFill>
              </a:rPr>
              <a:t>la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514350" indent="-514350"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3.   Marco,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puoi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aiutare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</a:rPr>
              <a:t>me?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     Marco, </a:t>
            </a:r>
            <a:r>
              <a:rPr lang="en-US" sz="2000" b="1" dirty="0" smtClean="0">
                <a:solidFill>
                  <a:srgbClr val="C00000"/>
                </a:solidFill>
              </a:rPr>
              <a:t>mi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puoi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aiutare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? / Marco,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puoi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aiutar</a:t>
            </a:r>
            <a:r>
              <a:rPr lang="en-US" sz="2000" b="1" dirty="0" err="1" smtClean="0">
                <a:solidFill>
                  <a:srgbClr val="C00000"/>
                </a:solidFill>
              </a:rPr>
              <a:t>mi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marL="514350" indent="-514350"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4.   Lucia,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tu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devi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finire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compiti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     Lucia,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tu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li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devi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finire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 / Lucia,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tu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devi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finir</a:t>
            </a:r>
            <a:r>
              <a:rPr lang="en-US" sz="2000" b="1" dirty="0" err="1" smtClean="0">
                <a:solidFill>
                  <a:srgbClr val="C00000"/>
                </a:solidFill>
              </a:rPr>
              <a:t>li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514350" indent="-514350"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5.   Io non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posso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000" dirty="0" smtClean="0">
                <a:solidFill>
                  <a:srgbClr val="C00000"/>
                </a:solidFill>
              </a:rPr>
              <a:t>Roberto e </a:t>
            </a:r>
            <a:r>
              <a:rPr lang="en-US" sz="2000" i="1" dirty="0" smtClean="0">
                <a:solidFill>
                  <a:srgbClr val="C00000"/>
                </a:solidFill>
              </a:rPr>
              <a:t>you</a:t>
            </a:r>
            <a:r>
              <a:rPr lang="en-US" sz="2000" dirty="0" smtClean="0">
                <a:solidFill>
                  <a:srgbClr val="C00000"/>
                </a:solidFill>
              </a:rPr>
              <a:t> (sing.inf.)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aiutare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oggi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     Io non </a:t>
            </a:r>
            <a:r>
              <a:rPr lang="en-US" sz="2000" b="1" dirty="0" smtClean="0">
                <a:solidFill>
                  <a:srgbClr val="C00000"/>
                </a:solidFill>
              </a:rPr>
              <a:t>vi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posso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aiutare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oggi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 / Io non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posso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aiutar</a:t>
            </a:r>
            <a:r>
              <a:rPr lang="en-US" sz="2000" b="1" dirty="0" err="1" smtClean="0">
                <a:solidFill>
                  <a:srgbClr val="C00000"/>
                </a:solidFill>
              </a:rPr>
              <a:t>vi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oggi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514350" indent="-514350">
              <a:buNone/>
            </a:pPr>
            <a:endParaRPr lang="en-US" sz="20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sz="2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168</TotalTime>
  <Words>545</Words>
  <Application>Microsoft Office PowerPoint</Application>
  <PresentationFormat>On-screen Show (4:3)</PresentationFormat>
  <Paragraphs>100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Prefab</vt:lpstr>
      <vt:lpstr>Direct Object Pronouns</vt:lpstr>
      <vt:lpstr>Slide 2</vt:lpstr>
      <vt:lpstr>Slide 3</vt:lpstr>
      <vt:lpstr>Direct Object Pronouns in Italian</vt:lpstr>
      <vt:lpstr>Placement </vt:lpstr>
      <vt:lpstr>Tocca a te</vt:lpstr>
      <vt:lpstr>Placement </vt:lpstr>
      <vt:lpstr>Tocca a te</vt:lpstr>
      <vt:lpstr>Fine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Object Pronouns</dc:title>
  <dc:creator>Daniel</dc:creator>
  <cp:lastModifiedBy>Lorenz</cp:lastModifiedBy>
  <cp:revision>28</cp:revision>
  <dcterms:created xsi:type="dcterms:W3CDTF">2009-12-01T23:44:11Z</dcterms:created>
  <dcterms:modified xsi:type="dcterms:W3CDTF">2010-12-20T01:10:49Z</dcterms:modified>
</cp:coreProperties>
</file>